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1" r:id="rId2"/>
    <p:sldId id="258" r:id="rId3"/>
    <p:sldId id="259" r:id="rId4"/>
    <p:sldId id="262" r:id="rId5"/>
    <p:sldId id="264" r:id="rId6"/>
    <p:sldId id="287" r:id="rId7"/>
    <p:sldId id="280" r:id="rId8"/>
    <p:sldId id="266" r:id="rId9"/>
    <p:sldId id="288" r:id="rId10"/>
    <p:sldId id="286" r:id="rId11"/>
    <p:sldId id="289" r:id="rId12"/>
    <p:sldId id="294" r:id="rId13"/>
    <p:sldId id="267" r:id="rId14"/>
    <p:sldId id="278" r:id="rId15"/>
    <p:sldId id="293" r:id="rId16"/>
    <p:sldId id="292" r:id="rId17"/>
    <p:sldId id="290" r:id="rId18"/>
    <p:sldId id="275" r:id="rId19"/>
    <p:sldId id="265" r:id="rId20"/>
    <p:sldId id="295" r:id="rId21"/>
    <p:sldId id="276" r:id="rId22"/>
    <p:sldId id="291" r:id="rId23"/>
    <p:sldId id="270" r:id="rId24"/>
    <p:sldId id="273" r:id="rId25"/>
    <p:sldId id="296" r:id="rId26"/>
    <p:sldId id="284" r:id="rId27"/>
    <p:sldId id="281" r:id="rId28"/>
    <p:sldId id="274" r:id="rId29"/>
    <p:sldId id="279" r:id="rId30"/>
    <p:sldId id="272" r:id="rId31"/>
    <p:sldId id="283" r:id="rId32"/>
    <p:sldId id="269" r:id="rId33"/>
    <p:sldId id="277" r:id="rId34"/>
    <p:sldId id="297" r:id="rId35"/>
    <p:sldId id="260" r:id="rId36"/>
    <p:sldId id="29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99F666-7C41-4CF9-9D30-AB4158FC6ECC}">
          <p14:sldIdLst/>
        </p14:section>
        <p14:section name="Intro" id="{4C2B1FA5-90B6-44E5-B7B0-4F6ABAA3FC99}">
          <p14:sldIdLst>
            <p14:sldId id="271"/>
            <p14:sldId id="258"/>
          </p14:sldIdLst>
        </p14:section>
        <p14:section name="History Analogy" id="{8D14088D-A57E-4588-9225-8AF32DA49F1F}">
          <p14:sldIdLst>
            <p14:sldId id="259"/>
            <p14:sldId id="262"/>
            <p14:sldId id="264"/>
            <p14:sldId id="287"/>
            <p14:sldId id="280"/>
            <p14:sldId id="266"/>
            <p14:sldId id="288"/>
            <p14:sldId id="286"/>
            <p14:sldId id="289"/>
            <p14:sldId id="294"/>
            <p14:sldId id="267"/>
            <p14:sldId id="278"/>
            <p14:sldId id="293"/>
            <p14:sldId id="292"/>
            <p14:sldId id="290"/>
          </p14:sldIdLst>
        </p14:section>
        <p14:section name="Disruption" id="{9A95F7E8-27E5-4C0C-A556-68B82F448486}">
          <p14:sldIdLst>
            <p14:sldId id="275"/>
            <p14:sldId id="265"/>
            <p14:sldId id="295"/>
            <p14:sldId id="276"/>
            <p14:sldId id="291"/>
            <p14:sldId id="270"/>
            <p14:sldId id="273"/>
          </p14:sldIdLst>
        </p14:section>
        <p14:section name="Analytical platform" id="{DDB9550D-53F7-43E1-B4A0-375FF91FFE2E}">
          <p14:sldIdLst>
            <p14:sldId id="296"/>
            <p14:sldId id="284"/>
            <p14:sldId id="281"/>
            <p14:sldId id="274"/>
            <p14:sldId id="279"/>
            <p14:sldId id="272"/>
            <p14:sldId id="283"/>
            <p14:sldId id="269"/>
            <p14:sldId id="277"/>
          </p14:sldIdLst>
        </p14:section>
        <p14:section name="Closing summary" id="{F37BBF85-4492-49E2-8F2F-5AB175A4B083}">
          <p14:sldIdLst>
            <p14:sldId id="297"/>
            <p14:sldId id="260"/>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AB"/>
    <a:srgbClr val="0965B2"/>
    <a:srgbClr val="373ABE"/>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0" autoAdjust="0"/>
    <p:restoredTop sz="70515" autoAdjust="0"/>
  </p:normalViewPr>
  <p:slideViewPr>
    <p:cSldViewPr>
      <p:cViewPr>
        <p:scale>
          <a:sx n="70" d="100"/>
          <a:sy n="70" d="100"/>
        </p:scale>
        <p:origin x="-55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77E8-E7D4-421F-A073-14A4E917BE8E}" type="datetimeFigureOut">
              <a:rPr lang="en-GB" smtClean="0"/>
              <a:t>22/10/2012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B51CE-F42E-4597-80D6-F78E5A8A79BE}" type="slidenum">
              <a:rPr lang="en-GB" smtClean="0"/>
              <a:t>‹#›</a:t>
            </a:fld>
            <a:endParaRPr lang="en-GB"/>
          </a:p>
        </p:txBody>
      </p:sp>
    </p:spTree>
    <p:extLst>
      <p:ext uri="{BB962C8B-B14F-4D97-AF65-F5344CB8AC3E}">
        <p14:creationId xmlns:p14="http://schemas.microsoft.com/office/powerpoint/2010/main" val="170247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 – one word changes</a:t>
            </a:r>
            <a:r>
              <a:rPr lang="en-GB" baseline="0" dirty="0" smtClean="0"/>
              <a:t> and the whole meaning shifts</a:t>
            </a:r>
          </a:p>
          <a:p>
            <a:r>
              <a:rPr lang="en-GB" baseline="0" dirty="0" smtClean="0"/>
              <a:t>   one word like Hadoop is creating seismic shifts in the world of data and its use</a:t>
            </a:r>
          </a:p>
          <a:p>
            <a:endParaRPr lang="en-GB" baseline="0" dirty="0" smtClean="0"/>
          </a:p>
          <a:p>
            <a:r>
              <a:rPr lang="en-GB" baseline="0" dirty="0" smtClean="0"/>
              <a:t>Core themes:</a:t>
            </a:r>
          </a:p>
          <a:p>
            <a:r>
              <a:rPr lang="en-GB" baseline="0" dirty="0" smtClean="0"/>
              <a:t>  </a:t>
            </a:r>
            <a:r>
              <a:rPr lang="en-GB" baseline="0" dirty="0" smtClean="0"/>
              <a:t>History – cycle of discover-construct-discover-construct</a:t>
            </a:r>
            <a:endParaRPr lang="en-GB" baseline="0" dirty="0" smtClean="0"/>
          </a:p>
          <a:p>
            <a:r>
              <a:rPr lang="en-GB" baseline="0" dirty="0" smtClean="0"/>
              <a:t>  Humans building</a:t>
            </a:r>
          </a:p>
          <a:p>
            <a:r>
              <a:rPr lang="en-GB" baseline="0" dirty="0" smtClean="0"/>
              <a:t>  EDW has had its time but will represent learning and museum for future</a:t>
            </a:r>
          </a:p>
          <a:p>
            <a:r>
              <a:rPr lang="en-GB" baseline="0" dirty="0" smtClean="0"/>
              <a:t>  Kognitio is </a:t>
            </a:r>
            <a:r>
              <a:rPr lang="en-GB" baseline="0" dirty="0" smtClean="0"/>
              <a:t>new bridge </a:t>
            </a:r>
            <a:r>
              <a:rPr lang="en-GB" baseline="0" dirty="0" smtClean="0"/>
              <a:t>between business need and the information stores of the EDW and </a:t>
            </a:r>
            <a:r>
              <a:rPr lang="en-GB" baseline="0" dirty="0" smtClean="0"/>
              <a:t>Hadoop</a:t>
            </a:r>
            <a:endParaRPr lang="en-GB" baseline="0" dirty="0" smtClean="0"/>
          </a:p>
        </p:txBody>
      </p:sp>
      <p:sp>
        <p:nvSpPr>
          <p:cNvPr id="4" name="Slide Number Placeholder 3"/>
          <p:cNvSpPr>
            <a:spLocks noGrp="1"/>
          </p:cNvSpPr>
          <p:nvPr>
            <p:ph type="sldNum" sz="quarter" idx="10"/>
          </p:nvPr>
        </p:nvSpPr>
        <p:spPr/>
        <p:txBody>
          <a:bodyPr/>
          <a:lstStyle/>
          <a:p>
            <a:fld id="{7A5B51CE-F42E-4597-80D6-F78E5A8A79BE}" type="slidenum">
              <a:rPr lang="en-GB" smtClean="0"/>
              <a:t>1</a:t>
            </a:fld>
            <a:endParaRPr lang="en-GB"/>
          </a:p>
        </p:txBody>
      </p:sp>
    </p:spTree>
    <p:extLst>
      <p:ext uri="{BB962C8B-B14F-4D97-AF65-F5344CB8AC3E}">
        <p14:creationId xmlns:p14="http://schemas.microsoft.com/office/powerpoint/2010/main" val="1894158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DW starts to </a:t>
            </a:r>
            <a:r>
              <a:rPr lang="en-GB" dirty="0" smtClean="0"/>
              <a:t>overload, starts to be selective,</a:t>
            </a:r>
          </a:p>
          <a:p>
            <a:r>
              <a:rPr lang="en-GB" dirty="0" smtClean="0"/>
              <a:t>Who’s allowed in, what are they allowed to do and access – like visitors to modern castle</a:t>
            </a:r>
          </a:p>
          <a:p>
            <a:r>
              <a:rPr lang="en-GB" dirty="0" smtClean="0"/>
              <a:t>  - but not necessarily with nice guidebook</a:t>
            </a:r>
          </a:p>
          <a:p>
            <a:r>
              <a:rPr lang="en-GB" dirty="0" smtClean="0"/>
              <a:t>Ultimately its</a:t>
            </a:r>
            <a:r>
              <a:rPr lang="en-GB" baseline="0" dirty="0" smtClean="0"/>
              <a:t> queues and delays</a:t>
            </a:r>
            <a:r>
              <a:rPr lang="en-GB" dirty="0" smtClean="0"/>
              <a:t> </a:t>
            </a:r>
            <a:r>
              <a:rPr lang="en-GB" dirty="0" smtClean="0"/>
              <a:t>cannot cope  - users </a:t>
            </a:r>
            <a:r>
              <a:rPr lang="en-GB" dirty="0" smtClean="0"/>
              <a:t>initially patiently, later impatient</a:t>
            </a:r>
          </a:p>
          <a:p>
            <a:r>
              <a:rPr lang="en-GB" dirty="0" smtClean="0"/>
              <a:t>business </a:t>
            </a:r>
            <a:r>
              <a:rPr lang="en-GB" dirty="0" smtClean="0"/>
              <a:t>wants more and faster</a:t>
            </a:r>
          </a:p>
          <a:p>
            <a:r>
              <a:rPr lang="en-GB" dirty="0" smtClean="0"/>
              <a:t>IT</a:t>
            </a:r>
            <a:r>
              <a:rPr lang="en-GB" baseline="0" dirty="0" smtClean="0"/>
              <a:t> see’s pressure from a different </a:t>
            </a:r>
            <a:r>
              <a:rPr lang="en-GB" baseline="0" dirty="0" smtClean="0"/>
              <a:t>perspective – trouble and pain </a:t>
            </a:r>
            <a:r>
              <a:rPr lang="en-GB" baseline="0" dirty="0" smtClean="0"/>
              <a:t>– Main inhibitor is complexity and cost</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10</a:t>
            </a:fld>
            <a:endParaRPr lang="en-GB"/>
          </a:p>
        </p:txBody>
      </p:sp>
    </p:spTree>
    <p:extLst>
      <p:ext uri="{BB962C8B-B14F-4D97-AF65-F5344CB8AC3E}">
        <p14:creationId xmlns:p14="http://schemas.microsoft.com/office/powerpoint/2010/main" val="336424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often </a:t>
            </a:r>
            <a:r>
              <a:rPr lang="en-GB" baseline="0" dirty="0" smtClean="0"/>
              <a:t>these days does </a:t>
            </a:r>
            <a:r>
              <a:rPr lang="en-GB" baseline="0" dirty="0" smtClean="0"/>
              <a:t>DBA or DW manager say no or not now</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Throttling, limiting, restricting data and processes</a:t>
            </a:r>
            <a:endParaRPr lang="en-GB" baseline="0" dirty="0" smtClean="0"/>
          </a:p>
          <a:p>
            <a:r>
              <a:rPr lang="en-GB" dirty="0" smtClean="0"/>
              <a:t>Castle</a:t>
            </a:r>
            <a:r>
              <a:rPr lang="en-GB" baseline="0" dirty="0" smtClean="0"/>
              <a:t> serves to keep undesirables out – pull the drawbridge up! </a:t>
            </a:r>
            <a:endParaRPr lang="en-GB" baseline="0" dirty="0" smtClean="0"/>
          </a:p>
          <a:p>
            <a:r>
              <a:rPr lang="en-GB" baseline="0" dirty="0" smtClean="0"/>
              <a:t>Selective </a:t>
            </a:r>
            <a:r>
              <a:rPr lang="en-GB" baseline="0" dirty="0" smtClean="0"/>
              <a:t>with business users – business case</a:t>
            </a:r>
          </a:p>
          <a:p>
            <a:r>
              <a:rPr lang="en-GB" baseline="0" dirty="0" smtClean="0"/>
              <a:t>But the wold is still changing, data is still booming, events happening as this slide </a:t>
            </a:r>
            <a:r>
              <a:rPr lang="en-GB" baseline="0" dirty="0" smtClean="0"/>
              <a:t>presented</a:t>
            </a:r>
            <a:endParaRPr lang="en-GB" baseline="0" dirty="0" smtClean="0"/>
          </a:p>
        </p:txBody>
      </p:sp>
      <p:sp>
        <p:nvSpPr>
          <p:cNvPr id="4" name="Slide Number Placeholder 3"/>
          <p:cNvSpPr>
            <a:spLocks noGrp="1"/>
          </p:cNvSpPr>
          <p:nvPr>
            <p:ph type="sldNum" sz="quarter" idx="10"/>
          </p:nvPr>
        </p:nvSpPr>
        <p:spPr/>
        <p:txBody>
          <a:bodyPr/>
          <a:lstStyle/>
          <a:p>
            <a:fld id="{7A5B51CE-F42E-4597-80D6-F78E5A8A79BE}" type="slidenum">
              <a:rPr lang="en-GB" smtClean="0"/>
              <a:t>11</a:t>
            </a:fld>
            <a:endParaRPr lang="en-GB"/>
          </a:p>
        </p:txBody>
      </p:sp>
    </p:spTree>
    <p:extLst>
      <p:ext uri="{BB962C8B-B14F-4D97-AF65-F5344CB8AC3E}">
        <p14:creationId xmlns:p14="http://schemas.microsoft.com/office/powerpoint/2010/main" val="234142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Biggest inhibitor is when EDW says no or not now for new </a:t>
            </a:r>
            <a:r>
              <a:rPr lang="en-GB" dirty="0" smtClean="0"/>
              <a:t>data</a:t>
            </a:r>
          </a:p>
          <a:p>
            <a:r>
              <a:rPr lang="en-GB" dirty="0" smtClean="0"/>
              <a:t>Business and IT domain </a:t>
            </a:r>
            <a:r>
              <a:rPr lang="en-GB" dirty="0" smtClean="0"/>
              <a:t>is evolving</a:t>
            </a:r>
            <a:r>
              <a:rPr lang="en-GB" baseline="0" dirty="0" smtClean="0"/>
              <a:t> fast so new data is a fact of life</a:t>
            </a:r>
          </a:p>
          <a:p>
            <a:r>
              <a:rPr lang="en-GB" baseline="0" dirty="0" smtClean="0"/>
              <a:t>Rapid </a:t>
            </a:r>
            <a:r>
              <a:rPr lang="en-GB" baseline="0" dirty="0" smtClean="0"/>
              <a:t>integration, assimilation and </a:t>
            </a:r>
            <a:r>
              <a:rPr lang="en-GB" baseline="0" dirty="0" err="1" smtClean="0"/>
              <a:t>accomodation</a:t>
            </a:r>
            <a:r>
              <a:rPr lang="en-GB" baseline="0" dirty="0" smtClean="0"/>
              <a:t> of </a:t>
            </a:r>
            <a:r>
              <a:rPr lang="en-GB" baseline="0" dirty="0" smtClean="0"/>
              <a:t>data is vital</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12</a:t>
            </a:fld>
            <a:endParaRPr lang="en-GB"/>
          </a:p>
        </p:txBody>
      </p:sp>
    </p:spTree>
    <p:extLst>
      <p:ext uri="{BB962C8B-B14F-4D97-AF65-F5344CB8AC3E}">
        <p14:creationId xmlns:p14="http://schemas.microsoft.com/office/powerpoint/2010/main" val="66834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changed </a:t>
            </a:r>
            <a:r>
              <a:rPr lang="en-GB" dirty="0" smtClean="0"/>
              <a:t>– EDW rationalised and consolidated the </a:t>
            </a:r>
            <a:r>
              <a:rPr lang="en-GB" dirty="0" smtClean="0"/>
              <a:t>details</a:t>
            </a:r>
          </a:p>
          <a:p>
            <a:r>
              <a:rPr lang="en-GB" dirty="0" smtClean="0"/>
              <a:t>Too many details now, too little time – conflict of data load </a:t>
            </a:r>
            <a:r>
              <a:rPr lang="en-GB" dirty="0" err="1" smtClean="0"/>
              <a:t>aginst</a:t>
            </a:r>
            <a:r>
              <a:rPr lang="en-GB" baseline="0" dirty="0" smtClean="0"/>
              <a:t> data use</a:t>
            </a:r>
            <a:endParaRPr lang="en-GB" dirty="0" smtClean="0"/>
          </a:p>
          <a:p>
            <a:r>
              <a:rPr lang="en-GB" dirty="0" smtClean="0"/>
              <a:t>Yes </a:t>
            </a:r>
            <a:r>
              <a:rPr lang="en-GB" b="1" dirty="0" smtClean="0"/>
              <a:t>cost </a:t>
            </a:r>
            <a:r>
              <a:rPr lang="en-GB" dirty="0" smtClean="0"/>
              <a:t>mentioned a second time – reiterate that economic downturn changed attitudes</a:t>
            </a:r>
            <a:r>
              <a:rPr lang="en-GB" baseline="0" dirty="0" smtClean="0"/>
              <a:t> to ever larger EDW</a:t>
            </a:r>
            <a:r>
              <a:rPr lang="en-GB" baseline="0" dirty="0" smtClean="0"/>
              <a:t>!</a:t>
            </a:r>
          </a:p>
          <a:p>
            <a:r>
              <a:rPr lang="en-GB" baseline="0" dirty="0" smtClean="0"/>
              <a:t>Can’t keep buying more disks and associated expensive software</a:t>
            </a:r>
            <a:endParaRPr lang="en-GB" dirty="0" smtClean="0"/>
          </a:p>
          <a:p>
            <a:r>
              <a:rPr lang="en-GB" dirty="0" smtClean="0"/>
              <a:t>But</a:t>
            </a:r>
            <a:r>
              <a:rPr lang="en-GB" baseline="0" dirty="0" smtClean="0"/>
              <a:t> the new world brought a tidal wave of details </a:t>
            </a:r>
          </a:p>
          <a:p>
            <a:r>
              <a:rPr lang="en-GB" baseline="0" dirty="0" smtClean="0"/>
              <a:t>Cost of appliances/software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13</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change – in-house big systems now under threat from cloud services – yes even the EDW</a:t>
            </a:r>
          </a:p>
          <a:p>
            <a:r>
              <a:rPr lang="en-GB" dirty="0" smtClean="0"/>
              <a:t>  - remember not all EDW are petabyte</a:t>
            </a:r>
            <a:r>
              <a:rPr lang="en-GB" baseline="0" dirty="0" smtClean="0"/>
              <a:t> scale, majority are sub 5TB</a:t>
            </a:r>
          </a:p>
          <a:p>
            <a:r>
              <a:rPr lang="en-GB" baseline="0" dirty="0" smtClean="0"/>
              <a:t>Its not just about the big enterprises, regular business wanted benefits of EDW or just plain DW</a:t>
            </a:r>
            <a:endParaRPr lang="en-GB" dirty="0" smtClean="0"/>
          </a:p>
          <a:p>
            <a:r>
              <a:rPr lang="en-GB" dirty="0" smtClean="0"/>
              <a:t>Building and ownership – the castle</a:t>
            </a:r>
            <a:r>
              <a:rPr lang="en-GB" baseline="0" dirty="0" smtClean="0"/>
              <a:t> is the ultimate infrastructure</a:t>
            </a:r>
          </a:p>
          <a:p>
            <a:r>
              <a:rPr lang="en-GB" baseline="0" dirty="0" smtClean="0"/>
              <a:t>But the world has expanded and built around them</a:t>
            </a:r>
          </a:p>
          <a:p>
            <a:r>
              <a:rPr lang="en-GB" baseline="0" dirty="0" smtClean="0"/>
              <a:t>  castle is point of control – data is now </a:t>
            </a:r>
            <a:r>
              <a:rPr lang="en-GB" baseline="0" dirty="0" smtClean="0"/>
              <a:t>pervasive </a:t>
            </a:r>
            <a:r>
              <a:rPr lang="en-GB" baseline="0" dirty="0" smtClean="0"/>
              <a:t>and well spread</a:t>
            </a:r>
          </a:p>
          <a:p>
            <a:r>
              <a:rPr lang="en-GB" baseline="0" dirty="0" smtClean="0"/>
              <a:t>  Big vendor</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14</a:t>
            </a:fld>
            <a:endParaRPr lang="en-GB"/>
          </a:p>
        </p:txBody>
      </p:sp>
    </p:spTree>
    <p:extLst>
      <p:ext uri="{BB962C8B-B14F-4D97-AF65-F5344CB8AC3E}">
        <p14:creationId xmlns:p14="http://schemas.microsoft.com/office/powerpoint/2010/main" val="3972676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Business</a:t>
            </a:r>
            <a:r>
              <a:rPr lang="en-GB" baseline="0" dirty="0" smtClean="0"/>
              <a:t> users frustrated, </a:t>
            </a:r>
            <a:r>
              <a:rPr lang="en-GB" baseline="0" dirty="0" smtClean="0"/>
              <a:t>disaggregation, start doing their own thing again – Explorers/pioneers/adventurers</a:t>
            </a:r>
            <a:endParaRPr lang="en-GB" baseline="0" dirty="0" smtClean="0"/>
          </a:p>
          <a:p>
            <a:r>
              <a:rPr lang="en-GB" baseline="0" dirty="0" smtClean="0"/>
              <a:t>New tools quickly step in </a:t>
            </a:r>
            <a:r>
              <a:rPr lang="en-GB" baseline="0" dirty="0" err="1" smtClean="0"/>
              <a:t>e.g</a:t>
            </a:r>
            <a:r>
              <a:rPr lang="en-GB" baseline="0" dirty="0" smtClean="0"/>
              <a:t> </a:t>
            </a:r>
            <a:r>
              <a:rPr lang="en-GB" b="1" baseline="0" dirty="0" err="1" smtClean="0"/>
              <a:t>Qliktech</a:t>
            </a:r>
            <a:r>
              <a:rPr lang="en-GB" baseline="0" dirty="0" smtClean="0"/>
              <a:t> </a:t>
            </a:r>
            <a:r>
              <a:rPr lang="en-GB" baseline="0" dirty="0" smtClean="0"/>
              <a:t>– in same category as Excel liked by users hated by IT</a:t>
            </a:r>
            <a:endParaRPr lang="en-GB" dirty="0" smtClean="0"/>
          </a:p>
          <a:p>
            <a:r>
              <a:rPr lang="en-GB" dirty="0" smtClean="0"/>
              <a:t>Users wanted EDW to work </a:t>
            </a:r>
            <a:r>
              <a:rPr lang="en-GB" dirty="0" smtClean="0"/>
              <a:t>–wanted </a:t>
            </a:r>
            <a:r>
              <a:rPr lang="en-GB" dirty="0" smtClean="0"/>
              <a:t>single version truth, up to date, any data</a:t>
            </a:r>
          </a:p>
          <a:p>
            <a:r>
              <a:rPr lang="en-GB" dirty="0" smtClean="0"/>
              <a:t>BUT…Performance</a:t>
            </a:r>
            <a:r>
              <a:rPr lang="en-GB" baseline="0" dirty="0" smtClean="0"/>
              <a:t> </a:t>
            </a:r>
            <a:r>
              <a:rPr lang="en-GB" baseline="0" dirty="0" smtClean="0"/>
              <a:t>for users </a:t>
            </a:r>
            <a:r>
              <a:rPr lang="en-GB" baseline="0" dirty="0" smtClean="0"/>
              <a:t>slowed or work was restricted</a:t>
            </a:r>
            <a:endParaRPr lang="en-GB" baseline="0" dirty="0" smtClean="0"/>
          </a:p>
          <a:p>
            <a:r>
              <a:rPr lang="en-GB" baseline="0" dirty="0" smtClean="0"/>
              <a:t>   desktop BI </a:t>
            </a:r>
            <a:r>
              <a:rPr lang="en-GB" baseline="0" dirty="0" err="1" smtClean="0"/>
              <a:t>mashup</a:t>
            </a:r>
            <a:r>
              <a:rPr lang="en-GB" baseline="0" dirty="0" smtClean="0"/>
              <a:t> tools</a:t>
            </a:r>
          </a:p>
          <a:p>
            <a:r>
              <a:rPr lang="en-GB" baseline="0" dirty="0" smtClean="0"/>
              <a:t>   data discovery tools</a:t>
            </a:r>
          </a:p>
          <a:p>
            <a:r>
              <a:rPr lang="en-GB" baseline="0" dirty="0" smtClean="0"/>
              <a:t>    no relational data!</a:t>
            </a:r>
          </a:p>
          <a:p>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15</a:t>
            </a:fld>
            <a:endParaRPr lang="en-GB"/>
          </a:p>
        </p:txBody>
      </p:sp>
    </p:spTree>
    <p:extLst>
      <p:ext uri="{BB962C8B-B14F-4D97-AF65-F5344CB8AC3E}">
        <p14:creationId xmlns:p14="http://schemas.microsoft.com/office/powerpoint/2010/main" val="298273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at the same time with have the early wave of BIG DATA.</a:t>
            </a:r>
          </a:p>
          <a:p>
            <a:r>
              <a:rPr lang="en-GB" dirty="0" smtClean="0"/>
              <a:t>Hmmm - Big</a:t>
            </a:r>
            <a:r>
              <a:rPr lang="en-GB" baseline="0" dirty="0" smtClean="0"/>
              <a:t> data – was there ever small data</a:t>
            </a:r>
            <a:r>
              <a:rPr lang="en-GB" baseline="0" dirty="0" smtClean="0"/>
              <a:t>? All Relative to time and technology</a:t>
            </a:r>
          </a:p>
          <a:p>
            <a:r>
              <a:rPr lang="en-GB" baseline="0" dirty="0" smtClean="0"/>
              <a:t>And appetite of business</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16</a:t>
            </a:fld>
            <a:endParaRPr lang="en-GB"/>
          </a:p>
        </p:txBody>
      </p:sp>
    </p:spTree>
    <p:extLst>
      <p:ext uri="{BB962C8B-B14F-4D97-AF65-F5344CB8AC3E}">
        <p14:creationId xmlns:p14="http://schemas.microsoft.com/office/powerpoint/2010/main" val="141323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Chicken or egg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Something new </a:t>
            </a:r>
            <a:r>
              <a:rPr lang="en-GB" baseline="0" dirty="0" smtClean="0"/>
              <a:t>came along – the elephant with a cute name</a:t>
            </a:r>
            <a:endParaRPr lang="en-GB" dirty="0" smtClean="0"/>
          </a:p>
          <a:p>
            <a:r>
              <a:rPr lang="en-GB" baseline="0" dirty="0" smtClean="0"/>
              <a:t>Did big data create need for Hadoop </a:t>
            </a:r>
          </a:p>
          <a:p>
            <a:r>
              <a:rPr lang="en-GB" baseline="0" dirty="0" smtClean="0"/>
              <a:t>  or did </a:t>
            </a:r>
            <a:r>
              <a:rPr lang="en-GB" baseline="0" dirty="0" err="1" smtClean="0"/>
              <a:t>hadoop</a:t>
            </a:r>
            <a:r>
              <a:rPr lang="en-GB" baseline="0" dirty="0" smtClean="0"/>
              <a:t> allow untapped data (dark data) to be brought into regular use</a:t>
            </a:r>
          </a:p>
          <a:p>
            <a:r>
              <a:rPr lang="en-GB" baseline="0" dirty="0" smtClean="0"/>
              <a:t>Innovation</a:t>
            </a:r>
          </a:p>
          <a:p>
            <a:r>
              <a:rPr lang="en-GB" baseline="0" dirty="0" smtClean="0"/>
              <a:t>Driven </a:t>
            </a:r>
            <a:r>
              <a:rPr lang="en-GB" baseline="0" dirty="0" smtClean="0"/>
              <a:t>by cost savings – </a:t>
            </a:r>
            <a:r>
              <a:rPr lang="en-GB" baseline="0" dirty="0" smtClean="0"/>
              <a:t>avoid heavy software costs built up by EDW vendors</a:t>
            </a:r>
          </a:p>
          <a:p>
            <a:r>
              <a:rPr lang="en-GB" baseline="0" dirty="0" smtClean="0"/>
              <a:t>All predicated on disk – which had got steadily larger capacity  and cheaper</a:t>
            </a:r>
          </a:p>
          <a:p>
            <a:r>
              <a:rPr lang="en-GB" baseline="0" dirty="0" smtClean="0"/>
              <a:t>Incubator well </a:t>
            </a:r>
            <a:r>
              <a:rPr lang="en-GB" baseline="0" dirty="0" smtClean="0"/>
              <a:t>away from the influence of the EDW</a:t>
            </a:r>
          </a:p>
        </p:txBody>
      </p:sp>
      <p:sp>
        <p:nvSpPr>
          <p:cNvPr id="4" name="Slide Number Placeholder 3"/>
          <p:cNvSpPr>
            <a:spLocks noGrp="1"/>
          </p:cNvSpPr>
          <p:nvPr>
            <p:ph type="sldNum" sz="quarter" idx="10"/>
          </p:nvPr>
        </p:nvSpPr>
        <p:spPr/>
        <p:txBody>
          <a:bodyPr/>
          <a:lstStyle/>
          <a:p>
            <a:fld id="{7A5B51CE-F42E-4597-80D6-F78E5A8A79BE}" type="slidenum">
              <a:rPr lang="en-GB" smtClean="0"/>
              <a:t>17</a:t>
            </a:fld>
            <a:endParaRPr lang="en-GB"/>
          </a:p>
        </p:txBody>
      </p:sp>
    </p:spTree>
    <p:extLst>
      <p:ext uri="{BB962C8B-B14F-4D97-AF65-F5344CB8AC3E}">
        <p14:creationId xmlns:p14="http://schemas.microsoft.com/office/powerpoint/2010/main" val="312678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EDW has been </a:t>
            </a:r>
            <a:r>
              <a:rPr lang="en-GB" dirty="0" smtClean="0"/>
              <a:t>usurped</a:t>
            </a:r>
          </a:p>
          <a:p>
            <a:r>
              <a:rPr lang="en-GB" dirty="0" smtClean="0"/>
              <a:t>Programmers like freedom of use – can play and experiment</a:t>
            </a:r>
            <a:endParaRPr lang="en-GB" dirty="0" smtClean="0"/>
          </a:p>
          <a:p>
            <a:r>
              <a:rPr lang="en-GB" dirty="0" smtClean="0"/>
              <a:t>EDW - Too </a:t>
            </a:r>
            <a:r>
              <a:rPr lang="en-GB" dirty="0" smtClean="0"/>
              <a:t>damn difficult, too damn costly,</a:t>
            </a:r>
            <a:r>
              <a:rPr lang="en-GB" baseline="0" dirty="0" smtClean="0"/>
              <a:t> </a:t>
            </a:r>
            <a:r>
              <a:rPr lang="en-GB" dirty="0" smtClean="0"/>
              <a:t>Loss of agility</a:t>
            </a:r>
          </a:p>
          <a:p>
            <a:r>
              <a:rPr lang="en-GB" dirty="0" smtClean="0"/>
              <a:t>EDW loses</a:t>
            </a:r>
            <a:r>
              <a:rPr lang="en-GB" baseline="0" dirty="0" smtClean="0"/>
              <a:t> position of strength as world changes around it</a:t>
            </a:r>
          </a:p>
          <a:p>
            <a:r>
              <a:rPr lang="en-GB" dirty="0" smtClean="0"/>
              <a:t>Fear </a:t>
            </a:r>
            <a:r>
              <a:rPr lang="en-GB" dirty="0" smtClean="0"/>
              <a:t>of new data, fear of new users, fear of increasing cost</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18</a:t>
            </a:fld>
            <a:endParaRPr lang="en-GB"/>
          </a:p>
        </p:txBody>
      </p:sp>
    </p:spTree>
    <p:extLst>
      <p:ext uri="{BB962C8B-B14F-4D97-AF65-F5344CB8AC3E}">
        <p14:creationId xmlns:p14="http://schemas.microsoft.com/office/powerpoint/2010/main" val="196336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Dangerous but exciting times</a:t>
            </a:r>
          </a:p>
          <a:p>
            <a:r>
              <a:rPr lang="en-GB" baseline="0" dirty="0" smtClean="0"/>
              <a:t>Loss of control and governance – too much going on around the EDW</a:t>
            </a:r>
          </a:p>
          <a:p>
            <a:r>
              <a:rPr lang="en-GB" baseline="0" dirty="0" smtClean="0"/>
              <a:t>Business and IT in gun fight – Wild West</a:t>
            </a:r>
            <a:endParaRPr lang="en-GB" baseline="0" dirty="0" smtClean="0"/>
          </a:p>
        </p:txBody>
      </p:sp>
      <p:sp>
        <p:nvSpPr>
          <p:cNvPr id="4" name="Slide Number Placeholder 3"/>
          <p:cNvSpPr>
            <a:spLocks noGrp="1"/>
          </p:cNvSpPr>
          <p:nvPr>
            <p:ph type="sldNum" sz="quarter" idx="10"/>
          </p:nvPr>
        </p:nvSpPr>
        <p:spPr/>
        <p:txBody>
          <a:bodyPr/>
          <a:lstStyle/>
          <a:p>
            <a:fld id="{7A5B51CE-F42E-4597-80D6-F78E5A8A79BE}" type="slidenum">
              <a:rPr lang="en-GB" smtClean="0"/>
              <a:t>19</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Such a contentious </a:t>
            </a:r>
            <a:r>
              <a:rPr lang="en-GB" dirty="0" smtClean="0"/>
              <a:t>title</a:t>
            </a:r>
            <a:r>
              <a:rPr lang="en-GB" baseline="0" dirty="0" smtClean="0"/>
              <a:t> – or is it?</a:t>
            </a:r>
          </a:p>
          <a:p>
            <a:r>
              <a:rPr lang="en-GB" baseline="0" dirty="0" smtClean="0"/>
              <a:t>Slanderous to IT, but is it contentious to the business users?</a:t>
            </a:r>
          </a:p>
          <a:p>
            <a:r>
              <a:rPr lang="en-GB" dirty="0" smtClean="0"/>
              <a:t>Contentious </a:t>
            </a:r>
            <a:r>
              <a:rPr lang="en-GB" dirty="0" smtClean="0"/>
              <a:t>is not necessarily wrong, just early/bold in forecasting change </a:t>
            </a:r>
          </a:p>
          <a:p>
            <a:r>
              <a:rPr lang="en-GB" dirty="0" smtClean="0"/>
              <a:t>bold </a:t>
            </a:r>
            <a:r>
              <a:rPr lang="en-GB" dirty="0" smtClean="0"/>
              <a:t>in stating the</a:t>
            </a:r>
            <a:r>
              <a:rPr lang="en-GB" baseline="0" dirty="0" smtClean="0"/>
              <a:t> </a:t>
            </a:r>
            <a:r>
              <a:rPr lang="en-GB" baseline="0" dirty="0" smtClean="0"/>
              <a:t>inevitable!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a:t>
            </a:fld>
            <a:endParaRPr lang="en-GB"/>
          </a:p>
        </p:txBody>
      </p:sp>
    </p:spTree>
    <p:extLst>
      <p:ext uri="{BB962C8B-B14F-4D97-AF65-F5344CB8AC3E}">
        <p14:creationId xmlns:p14="http://schemas.microsoft.com/office/powerpoint/2010/main" val="2240447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Six</a:t>
            </a:r>
            <a:r>
              <a:rPr lang="en-GB" baseline="0" dirty="0" smtClean="0"/>
              <a:t> </a:t>
            </a:r>
            <a:r>
              <a:rPr lang="en-GB" baseline="0" dirty="0" smtClean="0"/>
              <a:t>gun, disruptive in wild west days</a:t>
            </a:r>
          </a:p>
          <a:p>
            <a:r>
              <a:rPr lang="en-GB" baseline="0" dirty="0" smtClean="0"/>
              <a:t>now its the pervasive mobile </a:t>
            </a:r>
            <a:r>
              <a:rPr lang="en-GB" baseline="0" dirty="0" smtClean="0"/>
              <a:t>device and the social </a:t>
            </a:r>
            <a:r>
              <a:rPr lang="en-GB" baseline="0" dirty="0" smtClean="0"/>
              <a:t>networks</a:t>
            </a:r>
          </a:p>
          <a:p>
            <a:r>
              <a:rPr lang="en-GB" baseline="0" dirty="0" smtClean="0"/>
              <a:t> how many people in audience checking face book, stock moves, email, how many mobile device in close reach</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20</a:t>
            </a:fld>
            <a:endParaRPr lang="en-GB"/>
          </a:p>
        </p:txBody>
      </p:sp>
    </p:spTree>
    <p:extLst>
      <p:ext uri="{BB962C8B-B14F-4D97-AF65-F5344CB8AC3E}">
        <p14:creationId xmlns:p14="http://schemas.microsoft.com/office/powerpoint/2010/main" val="21575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Reach for own phone and fiddle with – talk about distracted</a:t>
            </a:r>
            <a:r>
              <a:rPr lang="en-GB" baseline="0" dirty="0" smtClean="0"/>
              <a:t> users, attention deficit</a:t>
            </a:r>
          </a:p>
          <a:p>
            <a:r>
              <a:rPr lang="en-GB" baseline="0" dirty="0" smtClean="0"/>
              <a:t>Being in </a:t>
            </a:r>
            <a:r>
              <a:rPr lang="en-GB" baseline="0" dirty="0" smtClean="0"/>
              <a:t>contact</a:t>
            </a:r>
          </a:p>
          <a:p>
            <a:r>
              <a:rPr lang="en-GB" baseline="0" dirty="0" smtClean="0"/>
              <a:t>Events </a:t>
            </a:r>
            <a:r>
              <a:rPr lang="en-GB" baseline="0" dirty="0" err="1" smtClean="0"/>
              <a:t>events</a:t>
            </a:r>
            <a:r>
              <a:rPr lang="en-GB" baseline="0" dirty="0" smtClean="0"/>
              <a:t> </a:t>
            </a:r>
            <a:r>
              <a:rPr lang="en-GB" baseline="0" dirty="0" err="1" smtClean="0"/>
              <a:t>events</a:t>
            </a:r>
            <a:r>
              <a:rPr lang="en-GB" baseline="0" dirty="0" smtClean="0"/>
              <a:t> – business want to break into that activity and monitor and learn and promote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21</a:t>
            </a:fld>
            <a:endParaRPr lang="en-GB"/>
          </a:p>
        </p:txBody>
      </p:sp>
    </p:spTree>
    <p:extLst>
      <p:ext uri="{BB962C8B-B14F-4D97-AF65-F5344CB8AC3E}">
        <p14:creationId xmlns:p14="http://schemas.microsoft.com/office/powerpoint/2010/main" val="234142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Halloween so close, not that fear, fear of loss of control, loss of discipline</a:t>
            </a:r>
          </a:p>
          <a:p>
            <a:r>
              <a:rPr lang="en-GB" dirty="0" smtClean="0"/>
              <a:t>Most Hadoop programmers in Kindergarten when Bill and Ralf were</a:t>
            </a:r>
            <a:r>
              <a:rPr lang="en-GB" baseline="0" dirty="0" smtClean="0"/>
              <a:t> showing the way</a:t>
            </a:r>
            <a:endParaRPr lang="en-GB" dirty="0" smtClean="0"/>
          </a:p>
          <a:p>
            <a:r>
              <a:rPr lang="en-GB" dirty="0" smtClean="0"/>
              <a:t>Ghosts of </a:t>
            </a:r>
            <a:r>
              <a:rPr lang="en-GB" dirty="0" err="1" smtClean="0"/>
              <a:t>Inmon</a:t>
            </a:r>
            <a:r>
              <a:rPr lang="en-GB" dirty="0" smtClean="0"/>
              <a:t> and Kimble – where</a:t>
            </a:r>
            <a:r>
              <a:rPr lang="en-GB" baseline="0" dirty="0" smtClean="0"/>
              <a:t> is the new data discipline – the data sheriff!  (Big bang Theory compared to Friends)</a:t>
            </a:r>
            <a:endParaRPr lang="en-GB" dirty="0" smtClean="0"/>
          </a:p>
          <a:p>
            <a:r>
              <a:rPr lang="en-GB" dirty="0" err="1" smtClean="0"/>
              <a:t>Mr.</a:t>
            </a:r>
            <a:r>
              <a:rPr lang="en-GB" dirty="0" smtClean="0"/>
              <a:t> William (Bill) </a:t>
            </a:r>
            <a:r>
              <a:rPr lang="en-GB" dirty="0" err="1" smtClean="0"/>
              <a:t>Inmon</a:t>
            </a:r>
            <a:r>
              <a:rPr lang="en-GB" dirty="0" smtClean="0"/>
              <a:t> is known as the “Father of Data Warehousing”, entitled for coining the term “Data Warehouse” in 1991.  He defined a model to support “single version of the truth” and championed the concept for more than a decade.  He also created “Corporate Information Factory” in collaboration with </a:t>
            </a:r>
            <a:r>
              <a:rPr lang="en-GB" dirty="0" err="1" smtClean="0"/>
              <a:t>Ms.</a:t>
            </a:r>
            <a:r>
              <a:rPr lang="en-GB" dirty="0" smtClean="0"/>
              <a:t> Claudia </a:t>
            </a:r>
            <a:r>
              <a:rPr lang="en-GB" dirty="0" err="1" smtClean="0"/>
              <a:t>Imhoff</a:t>
            </a:r>
            <a:r>
              <a:rPr lang="en-GB" dirty="0" smtClean="0"/>
              <a:t>.</a:t>
            </a:r>
          </a:p>
          <a:p>
            <a:r>
              <a:rPr lang="en-GB" dirty="0" err="1" smtClean="0"/>
              <a:t>Mr.</a:t>
            </a:r>
            <a:r>
              <a:rPr lang="en-GB" dirty="0" smtClean="0"/>
              <a:t> Ralph Kimball is known as the “Father of Business Intelligence” for defining the concept behind “Data Marts”, for developing the science behind the analytical tools that utilize dimensional hierarchies, and for conceptualizing star-schemas and snowflake data structures. </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22</a:t>
            </a:fld>
            <a:endParaRPr lang="en-GB"/>
          </a:p>
        </p:txBody>
      </p:sp>
    </p:spTree>
    <p:extLst>
      <p:ext uri="{BB962C8B-B14F-4D97-AF65-F5344CB8AC3E}">
        <p14:creationId xmlns:p14="http://schemas.microsoft.com/office/powerpoint/2010/main" val="543583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Fear</a:t>
            </a:r>
            <a:r>
              <a:rPr lang="en-GB" baseline="0" dirty="0" smtClean="0"/>
              <a:t> – the business users – see tools and ecosystem at risk by the wild west</a:t>
            </a:r>
          </a:p>
          <a:p>
            <a:r>
              <a:rPr lang="en-GB" baseline="0" dirty="0" smtClean="0"/>
              <a:t>Enterprise tools investment being undermined</a:t>
            </a:r>
          </a:p>
          <a:p>
            <a:r>
              <a:rPr lang="en-GB" dirty="0" smtClean="0"/>
              <a:t>Loss of </a:t>
            </a:r>
            <a:r>
              <a:rPr lang="en-GB" dirty="0" err="1" smtClean="0"/>
              <a:t>displine</a:t>
            </a:r>
            <a:r>
              <a:rPr lang="en-GB" dirty="0" smtClean="0"/>
              <a:t> and structure that these tools provided</a:t>
            </a:r>
          </a:p>
          <a:p>
            <a:r>
              <a:rPr lang="en-GB" dirty="0" smtClean="0"/>
              <a:t>Economic downturn</a:t>
            </a:r>
            <a:r>
              <a:rPr lang="en-GB" baseline="0" dirty="0" smtClean="0"/>
              <a:t> – not a good time to mess with this, no need to mess with this</a:t>
            </a:r>
            <a:endParaRPr lang="en-GB" dirty="0" smtClean="0"/>
          </a:p>
          <a:p>
            <a:r>
              <a:rPr lang="en-GB" dirty="0" smtClean="0"/>
              <a:t>Hadoop </a:t>
            </a:r>
            <a:r>
              <a:rPr lang="en-GB" dirty="0" smtClean="0"/>
              <a:t>= great for</a:t>
            </a:r>
            <a:r>
              <a:rPr lang="en-GB" baseline="0" dirty="0" smtClean="0"/>
              <a:t> innovators and programmers, not great for business that just wants </a:t>
            </a:r>
            <a:r>
              <a:rPr lang="en-GB" b="1" baseline="0" dirty="0" smtClean="0"/>
              <a:t>more analysis, more quickly</a:t>
            </a:r>
          </a:p>
          <a:p>
            <a:r>
              <a:rPr lang="en-GB" b="1" baseline="0" dirty="0" smtClean="0"/>
              <a:t>  </a:t>
            </a:r>
            <a:r>
              <a:rPr lang="en-GB" b="0" baseline="0" dirty="0" smtClean="0"/>
              <a:t>plugging a BI or analytical app into Hadoop is NOT straightforward, does </a:t>
            </a:r>
            <a:r>
              <a:rPr lang="en-GB" b="1" baseline="0" dirty="0" smtClean="0"/>
              <a:t>not have the informational richness of the EDW </a:t>
            </a:r>
            <a:endParaRPr lang="en-GB" b="1" dirty="0"/>
          </a:p>
        </p:txBody>
      </p:sp>
      <p:sp>
        <p:nvSpPr>
          <p:cNvPr id="4" name="Slide Number Placeholder 3"/>
          <p:cNvSpPr>
            <a:spLocks noGrp="1"/>
          </p:cNvSpPr>
          <p:nvPr>
            <p:ph type="sldNum" sz="quarter" idx="10"/>
          </p:nvPr>
        </p:nvSpPr>
        <p:spPr/>
        <p:txBody>
          <a:bodyPr/>
          <a:lstStyle/>
          <a:p>
            <a:fld id="{7A5B51CE-F42E-4597-80D6-F78E5A8A79BE}" type="slidenum">
              <a:rPr lang="en-GB" smtClean="0"/>
              <a:t>23</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There, I have dared to say it!</a:t>
            </a:r>
          </a:p>
          <a:p>
            <a:r>
              <a:rPr lang="en-GB" b="0" dirty="0" smtClean="0"/>
              <a:t>Does </a:t>
            </a:r>
            <a:r>
              <a:rPr lang="en-GB" b="0" dirty="0" smtClean="0"/>
              <a:t>not accelerate </a:t>
            </a:r>
            <a:r>
              <a:rPr lang="en-GB" b="0" dirty="0" smtClean="0"/>
              <a:t>BI quite in the way business was sold by the EDW</a:t>
            </a:r>
          </a:p>
          <a:p>
            <a:r>
              <a:rPr lang="en-GB" b="0" dirty="0" smtClean="0"/>
              <a:t>A decade of being sold train-of-thought</a:t>
            </a:r>
          </a:p>
          <a:p>
            <a:r>
              <a:rPr lang="en-GB" dirty="0" smtClean="0"/>
              <a:t>Hadoop</a:t>
            </a:r>
            <a:r>
              <a:rPr lang="en-GB" baseline="0" dirty="0" smtClean="0"/>
              <a:t> - </a:t>
            </a:r>
            <a:r>
              <a:rPr lang="en-GB" dirty="0" smtClean="0"/>
              <a:t>Not </a:t>
            </a:r>
            <a:r>
              <a:rPr lang="en-GB" dirty="0" smtClean="0"/>
              <a:t>hands on,</a:t>
            </a:r>
            <a:r>
              <a:rPr lang="en-GB" baseline="0" dirty="0" smtClean="0"/>
              <a:t> not desktop, not agile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24</a:t>
            </a:fld>
            <a:endParaRPr lang="en-GB"/>
          </a:p>
        </p:txBody>
      </p:sp>
    </p:spTree>
    <p:extLst>
      <p:ext uri="{BB962C8B-B14F-4D97-AF65-F5344CB8AC3E}">
        <p14:creationId xmlns:p14="http://schemas.microsoft.com/office/powerpoint/2010/main" val="117489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Hadoop</a:t>
            </a:r>
            <a:r>
              <a:rPr lang="en-GB" baseline="0" dirty="0" smtClean="0"/>
              <a:t> disk centric, just like the EDW, more parallelism yes, lots more but still disk I/O centric</a:t>
            </a:r>
          </a:p>
          <a:p>
            <a:r>
              <a:rPr lang="en-GB" baseline="0" dirty="0" smtClean="0"/>
              <a:t>Schedulers not designed for rapid response</a:t>
            </a:r>
          </a:p>
          <a:p>
            <a:r>
              <a:rPr lang="en-GB" baseline="0" dirty="0" smtClean="0"/>
              <a:t>Essentially a batch queue – BI applications </a:t>
            </a:r>
            <a:r>
              <a:rPr lang="en-GB" baseline="0" dirty="0" smtClean="0"/>
              <a:t>and business users have </a:t>
            </a:r>
            <a:r>
              <a:rPr lang="en-GB" baseline="0" dirty="0" smtClean="0"/>
              <a:t>significantly evolved from batch reporting</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817149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rPr>
              <a:t>there is a gap growing between processor capabilities and storage capabilities that affect the ability to fully utilize processors. Programs have to wait for disk I/O</a:t>
            </a:r>
          </a:p>
          <a:p>
            <a:endParaRPr lang="en-GB" sz="1200" dirty="0" smtClean="0">
              <a:effectLst/>
            </a:endParaRPr>
          </a:p>
          <a:p>
            <a:r>
              <a:rPr lang="en-GB" sz="1200" dirty="0" smtClean="0">
                <a:effectLst/>
              </a:rPr>
              <a:t>Swapping has a </a:t>
            </a:r>
            <a:r>
              <a:rPr lang="en-GB" sz="1200" dirty="0" smtClean="0">
                <a:effectLst/>
              </a:rPr>
              <a:t>cost</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26</a:t>
            </a:fld>
            <a:endParaRPr lang="en-GB"/>
          </a:p>
        </p:txBody>
      </p:sp>
    </p:spTree>
    <p:extLst>
      <p:ext uri="{BB962C8B-B14F-4D97-AF65-F5344CB8AC3E}">
        <p14:creationId xmlns:p14="http://schemas.microsoft.com/office/powerpoint/2010/main" val="27394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a:t>
            </a:r>
            <a:r>
              <a:rPr lang="en-GB" baseline="0" dirty="0" smtClean="0"/>
              <a:t> vendors of EDW systems just offer </a:t>
            </a:r>
            <a:r>
              <a:rPr lang="en-GB" dirty="0" smtClean="0"/>
              <a:t>switching </a:t>
            </a:r>
            <a:r>
              <a:rPr lang="en-GB" dirty="0" smtClean="0"/>
              <a:t>spinning drives for flash drives!</a:t>
            </a:r>
          </a:p>
          <a:p>
            <a:r>
              <a:rPr lang="en-GB" dirty="0" smtClean="0"/>
              <a:t>EDW appliance vendors offer this at a premium cost</a:t>
            </a:r>
            <a:r>
              <a:rPr lang="en-GB" baseline="0" dirty="0" smtClean="0"/>
              <a:t> – only makes sense if majority is flash</a:t>
            </a:r>
            <a:endParaRPr lang="en-GB" dirty="0" smtClean="0"/>
          </a:p>
          <a:p>
            <a:r>
              <a:rPr lang="en-GB" dirty="0" smtClean="0"/>
              <a:t>Really its </a:t>
            </a:r>
            <a:r>
              <a:rPr lang="en-GB" dirty="0" smtClean="0"/>
              <a:t>about nanoseconds not </a:t>
            </a:r>
            <a:r>
              <a:rPr lang="en-GB" dirty="0" smtClean="0"/>
              <a:t>milliseconds</a:t>
            </a:r>
          </a:p>
          <a:p>
            <a:r>
              <a:rPr lang="en-GB" baseline="0" dirty="0" smtClean="0"/>
              <a:t>Traditional EDW software is architected for lots of disk and relatively small amounts of CPU</a:t>
            </a:r>
            <a:endParaRPr lang="en-GB" baseline="0" dirty="0" smtClean="0"/>
          </a:p>
          <a:p>
            <a:r>
              <a:rPr lang="en-GB" baseline="0" dirty="0" smtClean="0"/>
              <a:t>Flash </a:t>
            </a:r>
            <a:r>
              <a:rPr lang="en-GB" baseline="0" dirty="0" smtClean="0"/>
              <a:t>helps – </a:t>
            </a:r>
            <a:r>
              <a:rPr lang="en-GB" baseline="0" dirty="0" err="1" smtClean="0"/>
              <a:t>bandaid</a:t>
            </a:r>
            <a:r>
              <a:rPr lang="en-GB" baseline="0" dirty="0" smtClean="0"/>
              <a:t> on problem – buys a little time for the EDW if you can afford it – </a:t>
            </a:r>
            <a:r>
              <a:rPr lang="en-GB" b="1" baseline="0" dirty="0" smtClean="0"/>
              <a:t>digital jolt </a:t>
            </a:r>
            <a:endParaRPr lang="en-GB" b="1" dirty="0"/>
          </a:p>
        </p:txBody>
      </p:sp>
      <p:sp>
        <p:nvSpPr>
          <p:cNvPr id="4" name="Slide Number Placeholder 3"/>
          <p:cNvSpPr>
            <a:spLocks noGrp="1"/>
          </p:cNvSpPr>
          <p:nvPr>
            <p:ph type="sldNum" sz="quarter" idx="10"/>
          </p:nvPr>
        </p:nvSpPr>
        <p:spPr/>
        <p:txBody>
          <a:bodyPr/>
          <a:lstStyle/>
          <a:p>
            <a:fld id="{7A5B51CE-F42E-4597-80D6-F78E5A8A79BE}" type="slidenum">
              <a:rPr lang="en-GB" smtClean="0"/>
              <a:t>27</a:t>
            </a:fld>
            <a:endParaRPr lang="en-GB"/>
          </a:p>
        </p:txBody>
      </p:sp>
    </p:spTree>
    <p:extLst>
      <p:ext uri="{BB962C8B-B14F-4D97-AF65-F5344CB8AC3E}">
        <p14:creationId xmlns:p14="http://schemas.microsoft.com/office/powerpoint/2010/main" val="1909280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Processors and Ram are true measure of work that can be done – disks just fetch</a:t>
            </a:r>
          </a:p>
          <a:p>
            <a:r>
              <a:rPr lang="en-GB" baseline="0" dirty="0" smtClean="0"/>
              <a:t>Keep </a:t>
            </a:r>
            <a:r>
              <a:rPr lang="en-GB" baseline="0" dirty="0" smtClean="0"/>
              <a:t>data in memory!!! Don’t swap, don’t wait on disk don’t pick through indexes then data, just access what is needed.</a:t>
            </a:r>
          </a:p>
          <a:p>
            <a:r>
              <a:rPr lang="en-GB" dirty="0" smtClean="0"/>
              <a:t>Economics</a:t>
            </a:r>
            <a:r>
              <a:rPr lang="en-GB" baseline="0" dirty="0" smtClean="0"/>
              <a:t> of RAM have changed, much lower cost, large volumes readily available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28</a:t>
            </a:fld>
            <a:endParaRPr lang="en-GB"/>
          </a:p>
        </p:txBody>
      </p:sp>
    </p:spTree>
    <p:extLst>
      <p:ext uri="{BB962C8B-B14F-4D97-AF65-F5344CB8AC3E}">
        <p14:creationId xmlns:p14="http://schemas.microsoft.com/office/powerpoint/2010/main" val="2198892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Classic database and DW says you store and analyse in same platform</a:t>
            </a:r>
          </a:p>
          <a:p>
            <a:r>
              <a:rPr lang="en-GB" dirty="0" smtClean="0"/>
              <a:t>The world</a:t>
            </a:r>
            <a:r>
              <a:rPr lang="en-GB" baseline="0" dirty="0" smtClean="0"/>
              <a:t> is changing DW gets overloaded</a:t>
            </a:r>
          </a:p>
          <a:p>
            <a:r>
              <a:rPr lang="en-GB" dirty="0" smtClean="0"/>
              <a:t>Change </a:t>
            </a:r>
            <a:r>
              <a:rPr lang="en-GB" dirty="0" smtClean="0"/>
              <a:t>the paradigm – separate storage and analysis – specialise</a:t>
            </a:r>
            <a:endParaRPr lang="en-GB" baseline="0" dirty="0" smtClean="0"/>
          </a:p>
          <a:p>
            <a:r>
              <a:rPr lang="en-GB" baseline="0" dirty="0" smtClean="0"/>
              <a:t>Low cost, flexible, safe, addressable storage</a:t>
            </a:r>
            <a:r>
              <a:rPr lang="en-GB" dirty="0" smtClean="0"/>
              <a:t> = Hadoop or the existing EDW</a:t>
            </a:r>
          </a:p>
          <a:p>
            <a:r>
              <a:rPr lang="en-GB" dirty="0" smtClean="0"/>
              <a:t>High power in-memory for analytics</a:t>
            </a:r>
          </a:p>
          <a:p>
            <a:r>
              <a:rPr lang="en-GB" dirty="0" smtClean="0"/>
              <a:t>Draw data in on-demand,</a:t>
            </a:r>
            <a:r>
              <a:rPr lang="en-GB" baseline="0" dirty="0" smtClean="0"/>
              <a:t> only copy, keep source integrity</a:t>
            </a:r>
            <a:endParaRPr lang="en-GB" dirty="0" smtClean="0"/>
          </a:p>
          <a:p>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29</a:t>
            </a:fld>
            <a:endParaRPr lang="en-GB"/>
          </a:p>
        </p:txBody>
      </p:sp>
    </p:spTree>
    <p:extLst>
      <p:ext uri="{BB962C8B-B14F-4D97-AF65-F5344CB8AC3E}">
        <p14:creationId xmlns:p14="http://schemas.microsoft.com/office/powerpoint/2010/main" val="381714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History is all about change</a:t>
            </a:r>
            <a:r>
              <a:rPr lang="en-GB" dirty="0" smtClean="0"/>
              <a:t>, </a:t>
            </a:r>
            <a:r>
              <a:rPr lang="en-GB" dirty="0" err="1" smtClean="0"/>
              <a:t>leasons</a:t>
            </a:r>
            <a:r>
              <a:rPr lang="en-GB" dirty="0" smtClean="0"/>
              <a:t> repeat, remembered/forgotten</a:t>
            </a:r>
            <a:endParaRPr lang="en-GB" baseline="0" dirty="0" smtClean="0"/>
          </a:p>
          <a:p>
            <a:r>
              <a:rPr lang="en-GB" baseline="0" dirty="0" smtClean="0"/>
              <a:t>History </a:t>
            </a:r>
            <a:r>
              <a:rPr lang="en-GB" baseline="0" dirty="0" smtClean="0"/>
              <a:t>is written by the victor with the victors </a:t>
            </a:r>
            <a:r>
              <a:rPr lang="en-GB" baseline="0" dirty="0" smtClean="0"/>
              <a:t>perspective</a:t>
            </a:r>
          </a:p>
          <a:p>
            <a:r>
              <a:rPr lang="en-GB" dirty="0" smtClean="0"/>
              <a:t>How the once</a:t>
            </a:r>
            <a:r>
              <a:rPr lang="en-GB" baseline="0" dirty="0" smtClean="0"/>
              <a:t> thought immutable succumb</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a:t>
            </a:fld>
            <a:endParaRPr lang="en-GB"/>
          </a:p>
        </p:txBody>
      </p:sp>
    </p:spTree>
    <p:extLst>
      <p:ext uri="{BB962C8B-B14F-4D97-AF65-F5344CB8AC3E}">
        <p14:creationId xmlns:p14="http://schemas.microsoft.com/office/powerpoint/2010/main" val="3959121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Gold </a:t>
            </a:r>
            <a:r>
              <a:rPr lang="en-GB" dirty="0" smtClean="0"/>
              <a:t>layer – bridge between persistent stores and the BI ecosystem</a:t>
            </a:r>
            <a:endParaRPr lang="en-GB" dirty="0" smtClean="0"/>
          </a:p>
          <a:p>
            <a:r>
              <a:rPr lang="en-GB" dirty="0" smtClean="0"/>
              <a:t>Protect investments in various systems and software</a:t>
            </a:r>
            <a:endParaRPr lang="en-GB" baseline="0" dirty="0" smtClean="0"/>
          </a:p>
          <a:p>
            <a:r>
              <a:rPr lang="en-GB" baseline="0" dirty="0" smtClean="0"/>
              <a:t>Keep the EDW in the game</a:t>
            </a:r>
          </a:p>
          <a:p>
            <a:r>
              <a:rPr lang="en-GB" baseline="0" dirty="0" smtClean="0"/>
              <a:t>Provide fast BI from data held in </a:t>
            </a:r>
            <a:r>
              <a:rPr lang="en-GB" baseline="0" dirty="0" smtClean="0"/>
              <a:t>Hadoop</a:t>
            </a:r>
          </a:p>
          <a:p>
            <a:r>
              <a:rPr lang="en-GB" baseline="0" dirty="0" smtClean="0"/>
              <a:t>Give the users the analytical performance they want</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30</a:t>
            </a:fld>
            <a:endParaRPr lang="en-GB"/>
          </a:p>
        </p:txBody>
      </p:sp>
    </p:spTree>
    <p:extLst>
      <p:ext uri="{BB962C8B-B14F-4D97-AF65-F5344CB8AC3E}">
        <p14:creationId xmlns:p14="http://schemas.microsoft.com/office/powerpoint/2010/main" val="1143500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New phase of history – building phase after disruption caused by Hadoop and big data</a:t>
            </a:r>
            <a:endParaRPr lang="en-GB" dirty="0" smtClean="0"/>
          </a:p>
          <a:p>
            <a:r>
              <a:rPr lang="en-GB" dirty="0" smtClean="0"/>
              <a:t>Bring </a:t>
            </a:r>
            <a:r>
              <a:rPr lang="en-GB" dirty="0" smtClean="0"/>
              <a:t>the Wild West back under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connective tissue </a:t>
            </a:r>
            <a:r>
              <a:rPr lang="en-GB" sz="1200" kern="1200" baseline="0" dirty="0" smtClean="0">
                <a:solidFill>
                  <a:schemeClr val="tx1"/>
                </a:solidFill>
                <a:effectLst/>
                <a:latin typeface="+mn-lt"/>
                <a:ea typeface="+mn-ea"/>
                <a:cs typeface="+mn-cs"/>
              </a:rPr>
              <a:t>for enterprise – </a:t>
            </a:r>
            <a:r>
              <a:rPr lang="en-GB" sz="1200" b="1" kern="1200" baseline="0" dirty="0" smtClean="0">
                <a:solidFill>
                  <a:schemeClr val="tx1"/>
                </a:solidFill>
                <a:effectLst/>
                <a:latin typeface="+mn-lt"/>
                <a:ea typeface="+mn-ea"/>
                <a:cs typeface="+mn-cs"/>
              </a:rPr>
              <a:t>minimise disruption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In-memory data </a:t>
            </a:r>
            <a:r>
              <a:rPr lang="en-GB" sz="1200" kern="1200" baseline="0" dirty="0" err="1" smtClean="0">
                <a:solidFill>
                  <a:schemeClr val="tx1"/>
                </a:solidFill>
                <a:effectLst/>
                <a:latin typeface="+mn-lt"/>
                <a:ea typeface="+mn-ea"/>
                <a:cs typeface="+mn-cs"/>
              </a:rPr>
              <a:t>data</a:t>
            </a:r>
            <a:r>
              <a:rPr lang="en-GB" sz="1200" kern="1200" baseline="0" dirty="0" smtClean="0">
                <a:solidFill>
                  <a:schemeClr val="tx1"/>
                </a:solidFill>
                <a:effectLst/>
                <a:latin typeface="+mn-lt"/>
                <a:ea typeface="+mn-ea"/>
                <a:cs typeface="+mn-cs"/>
              </a:rPr>
              <a:t> models = flexibility and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Give users what they need – agility, ability to accommodate new data</a:t>
            </a:r>
            <a:endParaRPr lang="en-GB" dirty="0" smtClean="0"/>
          </a:p>
          <a:p>
            <a:r>
              <a:rPr lang="en-GB" dirty="0" smtClean="0"/>
              <a:t>Unifies</a:t>
            </a:r>
            <a:r>
              <a:rPr lang="en-GB" baseline="0" dirty="0" smtClean="0"/>
              <a:t> data models and central control</a:t>
            </a:r>
          </a:p>
          <a:p>
            <a:r>
              <a:rPr lang="en-GB" baseline="0" dirty="0" smtClean="0"/>
              <a:t>   with lots of performance and flexibility – keep IT and BI user happy</a:t>
            </a:r>
          </a:p>
          <a:p>
            <a:r>
              <a:rPr lang="en-GB" baseline="0" dirty="0" smtClean="0"/>
              <a:t>Gather back data – just as EDW had in the past</a:t>
            </a:r>
          </a:p>
          <a:p>
            <a:endParaRPr lang="en-GB" baseline="0" dirty="0" smtClean="0"/>
          </a:p>
        </p:txBody>
      </p:sp>
      <p:sp>
        <p:nvSpPr>
          <p:cNvPr id="4" name="Slide Number Placeholder 3"/>
          <p:cNvSpPr>
            <a:spLocks noGrp="1"/>
          </p:cNvSpPr>
          <p:nvPr>
            <p:ph type="sldNum" sz="quarter" idx="10"/>
          </p:nvPr>
        </p:nvSpPr>
        <p:spPr/>
        <p:txBody>
          <a:bodyPr/>
          <a:lstStyle/>
          <a:p>
            <a:fld id="{7A5B51CE-F42E-4597-80D6-F78E5A8A79BE}" type="slidenum">
              <a:rPr lang="en-GB" smtClean="0"/>
              <a:t>31</a:t>
            </a:fld>
            <a:endParaRPr lang="en-GB"/>
          </a:p>
        </p:txBody>
      </p:sp>
    </p:spTree>
    <p:extLst>
      <p:ext uri="{BB962C8B-B14F-4D97-AF65-F5344CB8AC3E}">
        <p14:creationId xmlns:p14="http://schemas.microsoft.com/office/powerpoint/2010/main" val="1909280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 the pressure off</a:t>
            </a:r>
            <a:r>
              <a:rPr lang="en-GB" baseline="0" dirty="0" smtClean="0"/>
              <a:t> of the EDW – give it a further lease of life – triple by-pass</a:t>
            </a:r>
          </a:p>
          <a:p>
            <a:r>
              <a:rPr lang="en-GB" baseline="0" dirty="0" smtClean="0"/>
              <a:t>Give the new upstart a simple method of integration with the </a:t>
            </a:r>
            <a:r>
              <a:rPr lang="en-GB" baseline="0" dirty="0" smtClean="0"/>
              <a:t>existing BI </a:t>
            </a:r>
            <a:r>
              <a:rPr lang="en-GB" baseline="0" dirty="0" smtClean="0"/>
              <a:t>infrastructure</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32</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Discovery is cool again </a:t>
            </a:r>
            <a:r>
              <a:rPr lang="en-GB" dirty="0" smtClean="0"/>
              <a:t>– it needs CPU horsepower</a:t>
            </a:r>
          </a:p>
          <a:p>
            <a:r>
              <a:rPr lang="en-GB" dirty="0" smtClean="0"/>
              <a:t>made </a:t>
            </a:r>
            <a:r>
              <a:rPr lang="en-GB" dirty="0" smtClean="0"/>
              <a:t>easier on the mountains of data stored in Hadoop</a:t>
            </a:r>
          </a:p>
          <a:p>
            <a:r>
              <a:rPr lang="en-GB" dirty="0" smtClean="0"/>
              <a:t>No reason why</a:t>
            </a:r>
            <a:r>
              <a:rPr lang="en-GB" baseline="0" dirty="0" smtClean="0"/>
              <a:t> this does not feedback to the EDW</a:t>
            </a:r>
            <a:endParaRPr lang="en-GB" dirty="0" smtClean="0"/>
          </a:p>
          <a:p>
            <a:r>
              <a:rPr lang="en-GB" dirty="0" smtClean="0"/>
              <a:t>Hadoop</a:t>
            </a:r>
            <a:r>
              <a:rPr lang="en-GB" baseline="0" dirty="0" smtClean="0"/>
              <a:t> for storage and </a:t>
            </a:r>
            <a:r>
              <a:rPr lang="en-GB" baseline="0" dirty="0" smtClean="0"/>
              <a:t>coarse filter </a:t>
            </a:r>
            <a:r>
              <a:rPr lang="en-GB" baseline="0" dirty="0" smtClean="0"/>
              <a:t>trawls, analytical platforms for fine grained detailed analysis</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33</a:t>
            </a:fld>
            <a:endParaRPr lang="en-GB"/>
          </a:p>
        </p:txBody>
      </p:sp>
    </p:spTree>
    <p:extLst>
      <p:ext uri="{BB962C8B-B14F-4D97-AF65-F5344CB8AC3E}">
        <p14:creationId xmlns:p14="http://schemas.microsoft.com/office/powerpoint/2010/main" val="614575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analogy of the Castle as EDW – well time has shown they are still around</a:t>
            </a:r>
          </a:p>
          <a:p>
            <a:r>
              <a:rPr lang="en-GB" dirty="0" smtClean="0"/>
              <a:t>Some have stood the test of time, some have crumbled</a:t>
            </a:r>
          </a:p>
          <a:p>
            <a:r>
              <a:rPr lang="en-GB" dirty="0" smtClean="0"/>
              <a:t>But</a:t>
            </a:r>
            <a:r>
              <a:rPr lang="en-GB" baseline="0" dirty="0" smtClean="0"/>
              <a:t> all lost </a:t>
            </a:r>
            <a:r>
              <a:rPr lang="en-GB" baseline="0" dirty="0" smtClean="0"/>
              <a:t>significance/relevance </a:t>
            </a:r>
            <a:r>
              <a:rPr lang="en-GB" baseline="0" dirty="0" smtClean="0"/>
              <a:t>in a bustling city, are diminished</a:t>
            </a:r>
          </a:p>
          <a:p>
            <a:r>
              <a:rPr lang="en-GB" baseline="0" dirty="0" smtClean="0"/>
              <a:t>Future big data will dwarf the EDW </a:t>
            </a:r>
            <a:r>
              <a:rPr lang="en-GB" baseline="0" dirty="0" smtClean="0"/>
              <a:t>– EDW will loose its central position</a:t>
            </a:r>
          </a:p>
          <a:p>
            <a:r>
              <a:rPr lang="en-GB" baseline="0" dirty="0" smtClean="0"/>
              <a:t>Will not disappear, still has good </a:t>
            </a:r>
            <a:r>
              <a:rPr lang="en-GB" baseline="0" dirty="0" err="1" smtClean="0"/>
              <a:t>leasons</a:t>
            </a:r>
            <a:r>
              <a:rPr lang="en-GB" baseline="0" dirty="0" smtClean="0"/>
              <a:t> to pass through (cycle of history)</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34</a:t>
            </a:fld>
            <a:endParaRPr lang="en-GB"/>
          </a:p>
        </p:txBody>
      </p:sp>
    </p:spTree>
    <p:extLst>
      <p:ext uri="{BB962C8B-B14F-4D97-AF65-F5344CB8AC3E}">
        <p14:creationId xmlns:p14="http://schemas.microsoft.com/office/powerpoint/2010/main" val="780533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is the EDW dead? – Note that prognosis is</a:t>
            </a:r>
            <a:r>
              <a:rPr lang="en-GB" baseline="0" dirty="0" smtClean="0"/>
              <a:t> early </a:t>
            </a:r>
          </a:p>
          <a:p>
            <a:r>
              <a:rPr lang="en-GB" baseline="0" dirty="0" smtClean="0"/>
              <a:t>EDW will not be wiped </a:t>
            </a:r>
            <a:r>
              <a:rPr lang="en-GB" baseline="0" dirty="0" smtClean="0"/>
              <a:t>just yet but boy is it sick</a:t>
            </a:r>
          </a:p>
          <a:p>
            <a:r>
              <a:rPr lang="en-GB" baseline="0" dirty="0" smtClean="0"/>
              <a:t>“</a:t>
            </a:r>
            <a:r>
              <a:rPr lang="en-GB" b="1" baseline="0" dirty="0" smtClean="0"/>
              <a:t>How many people in room want to work on an EDW project?</a:t>
            </a:r>
            <a:r>
              <a:rPr lang="en-GB" baseline="0" dirty="0" smtClean="0"/>
              <a:t>”</a:t>
            </a:r>
            <a:endParaRPr lang="en-GB" baseline="0" dirty="0" smtClean="0"/>
          </a:p>
          <a:p>
            <a:endParaRPr lang="en-GB" baseline="0" dirty="0" smtClean="0"/>
          </a:p>
          <a:p>
            <a:r>
              <a:rPr lang="en-GB" baseline="0" dirty="0" smtClean="0"/>
              <a:t>but it can be eloquently summed up as…</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35</a:t>
            </a:fld>
            <a:endParaRPr lang="en-GB"/>
          </a:p>
        </p:txBody>
      </p:sp>
    </p:spTree>
    <p:extLst>
      <p:ext uri="{BB962C8B-B14F-4D97-AF65-F5344CB8AC3E}">
        <p14:creationId xmlns:p14="http://schemas.microsoft.com/office/powerpoint/2010/main" val="2625400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Kognitio</a:t>
            </a:r>
            <a:endParaRPr lang="en-GB"/>
          </a:p>
        </p:txBody>
      </p:sp>
      <p:sp>
        <p:nvSpPr>
          <p:cNvPr id="4" name="Slide Number Placeholder 3"/>
          <p:cNvSpPr>
            <a:spLocks noGrp="1"/>
          </p:cNvSpPr>
          <p:nvPr>
            <p:ph type="sldNum" sz="quarter" idx="10"/>
          </p:nvPr>
        </p:nvSpPr>
        <p:spPr/>
        <p:txBody>
          <a:bodyPr/>
          <a:lstStyle/>
          <a:p>
            <a:fld id="{7A5B51CE-F42E-4597-80D6-F78E5A8A79BE}" type="slidenum">
              <a:rPr lang="en-GB" smtClean="0"/>
              <a:t>36</a:t>
            </a:fld>
            <a:endParaRPr lang="en-GB"/>
          </a:p>
        </p:txBody>
      </p:sp>
    </p:spTree>
    <p:extLst>
      <p:ext uri="{BB962C8B-B14F-4D97-AF65-F5344CB8AC3E}">
        <p14:creationId xmlns:p14="http://schemas.microsoft.com/office/powerpoint/2010/main" val="317985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Discovery by man; discovery</a:t>
            </a:r>
            <a:r>
              <a:rPr lang="en-GB" baseline="0" dirty="0" smtClean="0"/>
              <a:t> by the world of IT</a:t>
            </a:r>
          </a:p>
          <a:p>
            <a:r>
              <a:rPr lang="en-GB" baseline="0" dirty="0" smtClean="0"/>
              <a:t>Raw, rough-and-ready, make up it up as you go along</a:t>
            </a:r>
          </a:p>
          <a:p>
            <a:r>
              <a:rPr lang="en-GB" baseline="0" dirty="0" smtClean="0"/>
              <a:t>Keep moving, keep surviving, keep </a:t>
            </a:r>
            <a:r>
              <a:rPr lang="en-GB" baseline="0" dirty="0" err="1" smtClean="0"/>
              <a:t>inovating</a:t>
            </a:r>
            <a:endParaRPr lang="en-GB" baseline="0" dirty="0" smtClean="0"/>
          </a:p>
          <a:p>
            <a:r>
              <a:rPr lang="en-GB" baseline="0" dirty="0" smtClean="0"/>
              <a:t>Built </a:t>
            </a:r>
            <a:r>
              <a:rPr lang="en-GB" baseline="0" dirty="0" smtClean="0"/>
              <a:t>little </a:t>
            </a:r>
            <a:r>
              <a:rPr lang="en-GB" baseline="0" dirty="0" smtClean="0"/>
              <a:t>– a few milestones and huts along the way</a:t>
            </a:r>
            <a:endParaRPr lang="en-GB" dirty="0" smtClean="0"/>
          </a:p>
          <a:p>
            <a:r>
              <a:rPr lang="en-GB" dirty="0" smtClean="0"/>
              <a:t>Early </a:t>
            </a:r>
            <a:r>
              <a:rPr lang="en-GB" dirty="0" err="1" smtClean="0"/>
              <a:t>Spread</a:t>
            </a:r>
            <a:r>
              <a:rPr lang="en-GB" baseline="0" dirty="0" err="1" smtClean="0"/>
              <a:t>sheets</a:t>
            </a:r>
            <a:r>
              <a:rPr lang="en-GB" baseline="0" dirty="0" smtClean="0"/>
              <a:t> and desktop databases, pre-relational, early decision support</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4</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 loves to build – consolidate on the backs of the explorers – hold that ground, build up and out</a:t>
            </a:r>
          </a:p>
          <a:p>
            <a:r>
              <a:rPr lang="en-GB" dirty="0" smtClean="0"/>
              <a:t>Same in IT – The accent</a:t>
            </a:r>
            <a:r>
              <a:rPr lang="en-GB" baseline="0" dirty="0" smtClean="0"/>
              <a:t> of the </a:t>
            </a:r>
            <a:r>
              <a:rPr lang="en-GB" dirty="0" smtClean="0"/>
              <a:t>Relational DB holding more and more data </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5</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Epitome of</a:t>
            </a:r>
            <a:r>
              <a:rPr lang="en-GB" baseline="0" dirty="0" smtClean="0"/>
              <a:t> </a:t>
            </a:r>
            <a:r>
              <a:rPr lang="en-GB" baseline="0" dirty="0" smtClean="0"/>
              <a:t>construction </a:t>
            </a:r>
            <a:r>
              <a:rPr lang="en-GB" baseline="0" dirty="0" smtClean="0"/>
              <a:t>is Castle in History and EDW in modern IT</a:t>
            </a:r>
            <a:endParaRPr lang="en-GB" dirty="0" smtClean="0"/>
          </a:p>
          <a:p>
            <a:r>
              <a:rPr lang="en-GB" dirty="0" smtClean="0"/>
              <a:t>(</a:t>
            </a:r>
            <a:r>
              <a:rPr lang="en-GB" dirty="0" err="1" smtClean="0"/>
              <a:t>Bodiam</a:t>
            </a:r>
            <a:r>
              <a:rPr lang="en-GB" dirty="0" smtClean="0"/>
              <a:t> Castle – from Eric </a:t>
            </a:r>
            <a:r>
              <a:rPr lang="en-GB" dirty="0" smtClean="0"/>
              <a:t>Star Picture) </a:t>
            </a:r>
          </a:p>
          <a:p>
            <a:r>
              <a:rPr lang="en-GB" dirty="0" smtClean="0"/>
              <a:t>Consolidate </a:t>
            </a:r>
            <a:r>
              <a:rPr lang="en-GB" dirty="0" smtClean="0"/>
              <a:t>power, protect,</a:t>
            </a:r>
            <a:r>
              <a:rPr lang="en-GB" baseline="0" dirty="0" smtClean="0"/>
              <a:t> stand the test of time, </a:t>
            </a:r>
            <a:r>
              <a:rPr lang="en-GB" baseline="0" dirty="0" smtClean="0"/>
              <a:t>some where </a:t>
            </a:r>
            <a:r>
              <a:rPr lang="en-GB" baseline="0" dirty="0" smtClean="0"/>
              <a:t>safe in difficult times</a:t>
            </a:r>
          </a:p>
          <a:p>
            <a:r>
              <a:rPr lang="en-GB" baseline="0" dirty="0" smtClean="0"/>
              <a:t>The DW built to protect the corporate knowledge</a:t>
            </a:r>
          </a:p>
          <a:p>
            <a:r>
              <a:rPr lang="en-GB" baseline="0" dirty="0" smtClean="0"/>
              <a:t>Law and discipline – structure, trust, safe </a:t>
            </a:r>
            <a:r>
              <a:rPr lang="en-GB" baseline="0" dirty="0" smtClean="0"/>
              <a:t>haven - Control</a:t>
            </a:r>
            <a:endParaRPr lang="en-GB" dirty="0" smtClean="0"/>
          </a:p>
          <a:p>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6</a:t>
            </a:fld>
            <a:endParaRPr lang="en-GB"/>
          </a:p>
        </p:txBody>
      </p:sp>
    </p:spTree>
    <p:extLst>
      <p:ext uri="{BB962C8B-B14F-4D97-AF65-F5344CB8AC3E}">
        <p14:creationId xmlns:p14="http://schemas.microsoft.com/office/powerpoint/2010/main" val="314786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Small </a:t>
            </a:r>
            <a:r>
              <a:rPr lang="en-GB" b="1" dirty="0" err="1" smtClean="0"/>
              <a:t>Scotish</a:t>
            </a:r>
            <a:r>
              <a:rPr lang="en-GB" b="1" dirty="0" smtClean="0"/>
              <a:t> castle</a:t>
            </a:r>
          </a:p>
          <a:p>
            <a:r>
              <a:rPr lang="en-GB" b="1" dirty="0" smtClean="0"/>
              <a:t>French style</a:t>
            </a:r>
          </a:p>
          <a:p>
            <a:r>
              <a:rPr lang="en-GB" b="1" baseline="0" dirty="0" smtClean="0"/>
              <a:t>Himeji castle - </a:t>
            </a:r>
            <a:r>
              <a:rPr lang="en-GB" b="1" dirty="0" err="1" smtClean="0"/>
              <a:t>matsumoto</a:t>
            </a:r>
            <a:r>
              <a:rPr lang="en-GB" b="1" baseline="0" dirty="0" smtClean="0"/>
              <a:t> – Japan</a:t>
            </a:r>
            <a:endParaRPr lang="en-GB" b="1" dirty="0" smtClean="0"/>
          </a:p>
          <a:p>
            <a:r>
              <a:rPr lang="en-GB" b="1" dirty="0" err="1" smtClean="0"/>
              <a:t>Neuschwanstein</a:t>
            </a:r>
            <a:r>
              <a:rPr lang="en-GB" b="1" dirty="0" smtClean="0"/>
              <a:t> castle</a:t>
            </a:r>
            <a:r>
              <a:rPr lang="en-GB" b="1" baseline="0" dirty="0" smtClean="0"/>
              <a:t> – </a:t>
            </a:r>
            <a:r>
              <a:rPr lang="en-GB" b="0" baseline="0" dirty="0" smtClean="0"/>
              <a:t>fairy tale  - mad Ludwig inveterate castle builder</a:t>
            </a:r>
            <a:endParaRPr lang="en-GB" b="0" dirty="0" smtClean="0"/>
          </a:p>
        </p:txBody>
      </p:sp>
      <p:sp>
        <p:nvSpPr>
          <p:cNvPr id="4" name="Slide Number Placeholder 3"/>
          <p:cNvSpPr>
            <a:spLocks noGrp="1"/>
          </p:cNvSpPr>
          <p:nvPr>
            <p:ph type="sldNum" sz="quarter" idx="10"/>
          </p:nvPr>
        </p:nvSpPr>
        <p:spPr/>
        <p:txBody>
          <a:bodyPr/>
          <a:lstStyle/>
          <a:p>
            <a:fld id="{7A5B51CE-F42E-4597-80D6-F78E5A8A79BE}" type="slidenum">
              <a:rPr lang="en-GB" smtClean="0"/>
              <a:t>7</a:t>
            </a:fld>
            <a:endParaRPr lang="en-GB"/>
          </a:p>
        </p:txBody>
      </p:sp>
    </p:spTree>
    <p:extLst>
      <p:ext uri="{BB962C8B-B14F-4D97-AF65-F5344CB8AC3E}">
        <p14:creationId xmlns:p14="http://schemas.microsoft.com/office/powerpoint/2010/main" val="276167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EDW provided information backbone for business for</a:t>
            </a:r>
            <a:r>
              <a:rPr lang="en-GB" baseline="0" dirty="0" smtClean="0"/>
              <a:t> </a:t>
            </a:r>
            <a:r>
              <a:rPr lang="en-GB" baseline="0" dirty="0" smtClean="0"/>
              <a:t>many </a:t>
            </a:r>
            <a:r>
              <a:rPr lang="en-GB" baseline="0" dirty="0" err="1" smtClean="0"/>
              <a:t>many</a:t>
            </a:r>
            <a:r>
              <a:rPr lang="en-GB" baseline="0" dirty="0" smtClean="0"/>
              <a:t> </a:t>
            </a:r>
            <a:r>
              <a:rPr lang="en-GB" baseline="0" dirty="0" smtClean="0"/>
              <a:t>years</a:t>
            </a:r>
            <a:endParaRPr lang="en-GB" dirty="0" smtClean="0"/>
          </a:p>
          <a:p>
            <a:r>
              <a:rPr lang="en-GB" dirty="0" smtClean="0"/>
              <a:t>Many years of</a:t>
            </a:r>
            <a:r>
              <a:rPr lang="en-GB" baseline="0" dirty="0" smtClean="0"/>
              <a:t> growth, absorbing and digesting </a:t>
            </a:r>
            <a:r>
              <a:rPr lang="en-GB" baseline="0" dirty="0" smtClean="0"/>
              <a:t>data</a:t>
            </a:r>
          </a:p>
          <a:p>
            <a:r>
              <a:rPr lang="en-GB" baseline="0" dirty="0" smtClean="0"/>
              <a:t>Provided structure, quality – goal of single version of the truth</a:t>
            </a:r>
            <a:endParaRPr lang="en-GB" baseline="0" dirty="0" smtClean="0"/>
          </a:p>
          <a:p>
            <a:r>
              <a:rPr lang="en-GB" baseline="0" dirty="0" smtClean="0"/>
              <a:t>Business intelligence build out, lots of reporting, more analytics</a:t>
            </a:r>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t>8</a:t>
            </a:fld>
            <a:endParaRPr lang="en-GB"/>
          </a:p>
        </p:txBody>
      </p:sp>
    </p:spTree>
    <p:extLst>
      <p:ext uri="{BB962C8B-B14F-4D97-AF65-F5344CB8AC3E}">
        <p14:creationId xmlns:p14="http://schemas.microsoft.com/office/powerpoint/2010/main" val="71668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Classic database and data warehouse says you store and analyse in same platform – data workhorse</a:t>
            </a:r>
          </a:p>
          <a:p>
            <a:r>
              <a:rPr lang="en-GB" dirty="0" smtClean="0"/>
              <a:t>Plus symbol is issue</a:t>
            </a:r>
            <a:r>
              <a:rPr lang="en-GB" baseline="0" dirty="0" smtClean="0"/>
              <a:t> – standard architectures were disk great for storage but low on CPU </a:t>
            </a:r>
            <a:endParaRPr lang="en-GB" dirty="0" smtClean="0"/>
          </a:p>
          <a:p>
            <a:r>
              <a:rPr lang="en-GB" dirty="0" smtClean="0"/>
              <a:t>Has to ingest – ETL help to some degree, has to protect,</a:t>
            </a:r>
            <a:r>
              <a:rPr lang="en-GB" baseline="0" dirty="0" smtClean="0"/>
              <a:t> keep consistent, then provide access and analytics</a:t>
            </a:r>
            <a:endParaRPr lang="en-GB" dirty="0" smtClean="0"/>
          </a:p>
          <a:p>
            <a:r>
              <a:rPr lang="en-GB" dirty="0" smtClean="0"/>
              <a:t>Standard</a:t>
            </a:r>
            <a:r>
              <a:rPr lang="en-GB" baseline="0" dirty="0" smtClean="0"/>
              <a:t> relational gave away to appliances e.g. Teradata, </a:t>
            </a:r>
            <a:r>
              <a:rPr lang="en-GB" baseline="0" dirty="0" err="1" smtClean="0"/>
              <a:t>Netezza</a:t>
            </a:r>
            <a:endParaRPr lang="en-GB" baseline="0" dirty="0" smtClean="0"/>
          </a:p>
          <a:p>
            <a:r>
              <a:rPr lang="en-GB" dirty="0" smtClean="0"/>
              <a:t>But all are based on spinning disk and moving data back and fore – read/write/swap</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5B51CE-F42E-4597-80D6-F78E5A8A79B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1714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6F9F1A-164A-4766-A77F-AE4D416F928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743637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F9F1A-164A-4766-A77F-AE4D416F928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274465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F9F1A-164A-4766-A77F-AE4D416F928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35385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6F9F1A-164A-4766-A77F-AE4D416F928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339644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F9F1A-164A-4766-A77F-AE4D416F928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31351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6F9F1A-164A-4766-A77F-AE4D416F928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33604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6F9F1A-164A-4766-A77F-AE4D416F9288}" type="datetimeFigureOut">
              <a:rPr lang="en-GB" smtClean="0"/>
              <a:t>22/10/2012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38894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6F9F1A-164A-4766-A77F-AE4D416F9288}" type="datetimeFigureOut">
              <a:rPr lang="en-GB" smtClean="0"/>
              <a:t>22/10/2012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126156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F9F1A-164A-4766-A77F-AE4D416F9288}" type="datetimeFigureOut">
              <a:rPr lang="en-GB" smtClean="0"/>
              <a:t>22/10/2012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1021233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F9F1A-164A-4766-A77F-AE4D416F928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98655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F9F1A-164A-4766-A77F-AE4D416F928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40296-9E17-4370-BE20-834F531E12CE}" type="slidenum">
              <a:rPr lang="en-GB" smtClean="0"/>
              <a:t>‹#›</a:t>
            </a:fld>
            <a:endParaRPr lang="en-GB"/>
          </a:p>
        </p:txBody>
      </p:sp>
    </p:spTree>
    <p:extLst>
      <p:ext uri="{BB962C8B-B14F-4D97-AF65-F5344CB8AC3E}">
        <p14:creationId xmlns:p14="http://schemas.microsoft.com/office/powerpoint/2010/main" val="98100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F9F1A-164A-4766-A77F-AE4D416F9288}" type="datetimeFigureOut">
              <a:rPr lang="en-GB" smtClean="0"/>
              <a:t>22/10/2012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40296-9E17-4370-BE20-834F531E12CE}" type="slidenum">
              <a:rPr lang="en-GB" smtClean="0"/>
              <a:t>‹#›</a:t>
            </a:fld>
            <a:endParaRPr lang="en-GB"/>
          </a:p>
        </p:txBody>
      </p:sp>
      <p:pic>
        <p:nvPicPr>
          <p:cNvPr id="7" name="Picture 6" descr="kog_logo_rgb.wmf"/>
          <p:cNvPicPr>
            <a:picLocks noChangeAspect="1"/>
          </p:cNvPicPr>
          <p:nvPr userDrawn="1"/>
        </p:nvPicPr>
        <p:blipFill>
          <a:blip r:embed="rId13"/>
          <a:stretch>
            <a:fillRect/>
          </a:stretch>
        </p:blipFill>
        <p:spPr>
          <a:xfrm>
            <a:off x="107504" y="6381328"/>
            <a:ext cx="1645920" cy="382905"/>
          </a:xfrm>
          <a:prstGeom prst="rect">
            <a:avLst/>
          </a:prstGeom>
        </p:spPr>
      </p:pic>
    </p:spTree>
    <p:extLst>
      <p:ext uri="{BB962C8B-B14F-4D97-AF65-F5344CB8AC3E}">
        <p14:creationId xmlns:p14="http://schemas.microsoft.com/office/powerpoint/2010/main" val="298755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hyperlink" Target="mailto:paul.groom@kognitio.co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hyperlink" Target="mailto:michael.hiskey@kognitio.com" TargetMode="External"/><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Death of the </a:t>
            </a:r>
            <a:br>
              <a:rPr lang="en-GB" dirty="0" smtClean="0"/>
            </a:br>
            <a:r>
              <a:rPr lang="en-GB" dirty="0" smtClean="0"/>
              <a:t>Enterprise Data Warehouse</a:t>
            </a:r>
            <a:endParaRPr lang="en-GB" dirty="0"/>
          </a:p>
        </p:txBody>
      </p:sp>
      <p:sp>
        <p:nvSpPr>
          <p:cNvPr id="4" name="TextBox 3"/>
          <p:cNvSpPr txBox="1"/>
          <p:nvPr/>
        </p:nvSpPr>
        <p:spPr>
          <a:xfrm>
            <a:off x="4644008" y="3814762"/>
            <a:ext cx="691556" cy="584775"/>
          </a:xfrm>
          <a:prstGeom prst="rect">
            <a:avLst/>
          </a:prstGeom>
        </p:spPr>
        <p:txBody>
          <a:bodyPr vert="horz" lIns="91440" tIns="45720" rIns="91440" bIns="45720" rtlCol="0">
            <a:normAutofit/>
          </a:bodyPr>
          <a:lstStyle>
            <a:lvl1pPr indent="0" algn="ctr">
              <a:spcBef>
                <a:spcPct val="20000"/>
              </a:spcBef>
              <a:buFont typeface="Arial" pitchFamily="34" charset="0"/>
              <a:buNone/>
              <a:defRPr sz="3200">
                <a:solidFill>
                  <a:schemeClr val="tx1">
                    <a:tint val="75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GB" dirty="0"/>
              <a:t>f</a:t>
            </a:r>
          </a:p>
        </p:txBody>
      </p:sp>
      <p:sp>
        <p:nvSpPr>
          <p:cNvPr id="5" name="Subtitle 2"/>
          <p:cNvSpPr txBox="1">
            <a:spLocks/>
          </p:cNvSpPr>
          <p:nvPr/>
        </p:nvSpPr>
        <p:spPr>
          <a:xfrm>
            <a:off x="5067672" y="3814192"/>
            <a:ext cx="1088504" cy="6949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EDW</a:t>
            </a:r>
            <a:endParaRPr lang="en-GB" dirty="0"/>
          </a:p>
        </p:txBody>
      </p:sp>
      <p:sp>
        <p:nvSpPr>
          <p:cNvPr id="6" name="Subtitle 2"/>
          <p:cNvSpPr txBox="1">
            <a:spLocks/>
          </p:cNvSpPr>
          <p:nvPr/>
        </p:nvSpPr>
        <p:spPr>
          <a:xfrm>
            <a:off x="2771800" y="3826120"/>
            <a:ext cx="1944216" cy="69492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in memory</a:t>
            </a:r>
            <a:endParaRPr lang="en-GB" dirty="0"/>
          </a:p>
        </p:txBody>
      </p:sp>
      <p:sp>
        <p:nvSpPr>
          <p:cNvPr id="7" name="TextBox 6"/>
          <p:cNvSpPr txBox="1"/>
          <p:nvPr/>
        </p:nvSpPr>
        <p:spPr>
          <a:xfrm>
            <a:off x="4442731" y="3812896"/>
            <a:ext cx="703663" cy="584775"/>
          </a:xfrm>
          <a:prstGeom prst="rect">
            <a:avLst/>
          </a:prstGeom>
        </p:spPr>
        <p:txBody>
          <a:bodyPr vert="horz" lIns="91440" tIns="45720" rIns="91440" bIns="45720" rtlCol="0">
            <a:normAutofit/>
          </a:bodyPr>
          <a:lstStyle>
            <a:lvl1pPr indent="0" algn="ctr">
              <a:spcBef>
                <a:spcPct val="20000"/>
              </a:spcBef>
              <a:buFont typeface="Arial" pitchFamily="34" charset="0"/>
              <a:buNone/>
              <a:defRPr sz="3200">
                <a:solidFill>
                  <a:schemeClr val="tx1">
                    <a:tint val="75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GB" dirty="0" smtClean="0"/>
              <a:t>o</a:t>
            </a:r>
            <a:endParaRPr lang="en-GB" dirty="0"/>
          </a:p>
        </p:txBody>
      </p:sp>
      <p:sp>
        <p:nvSpPr>
          <p:cNvPr id="8" name="TextBox 7"/>
          <p:cNvSpPr txBox="1"/>
          <p:nvPr/>
        </p:nvSpPr>
        <p:spPr>
          <a:xfrm>
            <a:off x="4739872" y="3812896"/>
            <a:ext cx="425509" cy="432048"/>
          </a:xfrm>
          <a:prstGeom prst="rect">
            <a:avLst/>
          </a:prstGeom>
        </p:spPr>
        <p:txBody>
          <a:bodyPr vert="horz" lIns="91440" tIns="45720" rIns="91440" bIns="45720" rtlCol="0">
            <a:noAutofit/>
          </a:bodyPr>
          <a:lstStyle>
            <a:lvl1pPr indent="0" algn="ctr">
              <a:spcBef>
                <a:spcPct val="20000"/>
              </a:spcBef>
              <a:buFont typeface="Arial" pitchFamily="34" charset="0"/>
              <a:buNone/>
              <a:defRPr sz="3200">
                <a:solidFill>
                  <a:schemeClr val="tx1">
                    <a:tint val="75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GB" dirty="0" smtClean="0"/>
              <a:t>r</a:t>
            </a:r>
            <a:endParaRPr lang="en-GB" dirty="0"/>
          </a:p>
        </p:txBody>
      </p:sp>
      <p:sp>
        <p:nvSpPr>
          <p:cNvPr id="3" name="TextBox 2"/>
          <p:cNvSpPr txBox="1"/>
          <p:nvPr/>
        </p:nvSpPr>
        <p:spPr>
          <a:xfrm>
            <a:off x="7380312" y="6319196"/>
            <a:ext cx="1580882" cy="461665"/>
          </a:xfrm>
          <a:prstGeom prst="rect">
            <a:avLst/>
          </a:prstGeom>
          <a:noFill/>
          <a:ln>
            <a:noFill/>
          </a:ln>
        </p:spPr>
        <p:txBody>
          <a:bodyPr wrap="none" rtlCol="0">
            <a:spAutoFit/>
          </a:bodyPr>
          <a:lstStyle/>
          <a:p>
            <a:r>
              <a:rPr lang="en-GB" sz="2400" b="1" spc="-100" dirty="0" smtClean="0">
                <a:solidFill>
                  <a:srgbClr val="005CAB"/>
                </a:solidFill>
                <a:latin typeface="Bradley Hand ITC" pitchFamily="66" charset="0"/>
              </a:rPr>
              <a:t>Paul Groom</a:t>
            </a:r>
            <a:endParaRPr lang="en-GB" sz="1600" b="1" spc="-100" dirty="0">
              <a:solidFill>
                <a:srgbClr val="005CAB"/>
              </a:solidFill>
              <a:latin typeface="Bradley Hand ITC" pitchFamily="66" charset="0"/>
            </a:endParaRPr>
          </a:p>
        </p:txBody>
      </p:sp>
    </p:spTree>
    <p:extLst>
      <p:ext uri="{BB962C8B-B14F-4D97-AF65-F5344CB8AC3E}">
        <p14:creationId xmlns:p14="http://schemas.microsoft.com/office/powerpoint/2010/main" val="17068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7037E-7 L -0.01597 0.00069 " pathEditMode="relative" rAng="0" ptsTypes="AA">
                                      <p:cBhvr>
                                        <p:cTn id="6" dur="2000" fill="hold"/>
                                        <p:tgtEl>
                                          <p:spTgt spid="6"/>
                                        </p:tgtEl>
                                        <p:attrNameLst>
                                          <p:attrName>ppt_x</p:attrName>
                                          <p:attrName>ppt_y</p:attrName>
                                        </p:attrNameLst>
                                      </p:cBhvr>
                                      <p:rCtr x="-799" y="23"/>
                                    </p:animMotion>
                                  </p:childTnLst>
                                </p:cTn>
                              </p:par>
                              <p:par>
                                <p:cTn id="7" presetID="37" presetClass="path" presetSubtype="0" accel="50000" decel="50000" fill="hold" grpId="0" nodeType="withEffect">
                                  <p:stCondLst>
                                    <p:cond delay="0"/>
                                  </p:stCondLst>
                                  <p:childTnLst>
                                    <p:animMotion origin="layout" path="M 4.72222E-6 -4.44444E-6 L -0.01007 -0.02338 C -0.01216 -0.0287 -0.01528 -0.03148 -0.01858 -0.03148 C -0.02223 -0.03148 -0.02518 -0.0287 -0.02726 -0.02338 L -0.03716 -4.44444E-6 " pathEditMode="relative" rAng="0" ptsTypes="FffFF">
                                      <p:cBhvr>
                                        <p:cTn id="8" dur="2000" fill="hold"/>
                                        <p:tgtEl>
                                          <p:spTgt spid="4"/>
                                        </p:tgtEl>
                                        <p:attrNameLst>
                                          <p:attrName>ppt_x</p:attrName>
                                          <p:attrName>ppt_y</p:attrName>
                                        </p:attrNameLst>
                                      </p:cBhvr>
                                      <p:rCtr x="-1858" y="-1574"/>
                                    </p:animMotion>
                                  </p:childTnLst>
                                </p:cTn>
                              </p:par>
                            </p:childTnLst>
                          </p:cTn>
                        </p:par>
                        <p:par>
                          <p:cTn id="9" fill="hold">
                            <p:stCondLst>
                              <p:cond delay="2000"/>
                            </p:stCondLst>
                            <p:childTnLst>
                              <p:par>
                                <p:cTn id="10" presetID="1" presetClass="entr" presetSubtype="0"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childTnLst>
                                </p:cTn>
                              </p:par>
                              <p:par>
                                <p:cTn id="12" presetID="42" presetClass="path" presetSubtype="0" accel="50000" decel="50000" fill="hold" grpId="0" nodeType="withEffect">
                                  <p:stCondLst>
                                    <p:cond delay="500"/>
                                  </p:stCondLst>
                                  <p:childTnLst>
                                    <p:animMotion origin="layout" path="M 2.77778E-6 -2.96296E-6 L -0.01163 -2.96296E-6 " pathEditMode="relative" rAng="0" ptsTypes="AA">
                                      <p:cBhvr>
                                        <p:cTn id="13" dur="2000" fill="hold"/>
                                        <p:tgtEl>
                                          <p:spTgt spid="5"/>
                                        </p:tgtEl>
                                        <p:attrNameLst>
                                          <p:attrName>ppt_x</p:attrName>
                                          <p:attrName>ppt_y</p:attrName>
                                        </p:attrNameLst>
                                      </p:cBhvr>
                                      <p:rCtr x="-590" y="0"/>
                                    </p:animMotion>
                                  </p:childTnLst>
                                </p:cTn>
                              </p:par>
                            </p:childTnLst>
                          </p:cTn>
                        </p:par>
                        <p:par>
                          <p:cTn id="14" fill="hold">
                            <p:stCondLst>
                              <p:cond delay="4500"/>
                            </p:stCondLst>
                            <p:childTnLst>
                              <p:par>
                                <p:cTn id="15" presetID="3" presetClass="emph" presetSubtype="1" grpId="1" nodeType="afterEffect">
                                  <p:stCondLst>
                                    <p:cond delay="0"/>
                                  </p:stCondLst>
                                  <p:childTnLst>
                                    <p:set>
                                      <p:cBhvr override="childStyle">
                                        <p:cTn id="16" dur="indefinite"/>
                                        <p:tgtEl>
                                          <p:spTgt spid="6"/>
                                        </p:tgtEl>
                                        <p:attrNameLst>
                                          <p:attrName>style.color</p:attrName>
                                        </p:attrNameLst>
                                      </p:cBhvr>
                                      <p:to>
                                        <p:clrVal>
                                          <a:schemeClr val="tx2"/>
                                        </p:clrVal>
                                      </p:to>
                                    </p:set>
                                  </p:childTnLst>
                                </p:cTn>
                              </p:par>
                              <p:par>
                                <p:cTn id="17" presetID="3" presetClass="emph" presetSubtype="1" grpId="1" nodeType="withEffect">
                                  <p:stCondLst>
                                    <p:cond delay="0"/>
                                  </p:stCondLst>
                                  <p:childTnLst>
                                    <p:set>
                                      <p:cBhvr override="childStyle">
                                        <p:cTn id="18" dur="indefinite"/>
                                        <p:tgtEl>
                                          <p:spTgt spid="5"/>
                                        </p:tgtEl>
                                        <p:attrNameLst>
                                          <p:attrName>style.color</p:attrName>
                                        </p:attrNameLst>
                                      </p:cBhvr>
                                      <p:to>
                                        <p:clrVal>
                                          <a:schemeClr val="tx2"/>
                                        </p:clrVal>
                                      </p:to>
                                    </p:set>
                                  </p:childTnLst>
                                </p:cTn>
                              </p:par>
                              <p:par>
                                <p:cTn id="19" presetID="3" presetClass="emph" presetSubtype="1" grpId="0" nodeType="withEffect">
                                  <p:stCondLst>
                                    <p:cond delay="0"/>
                                  </p:stCondLst>
                                  <p:childTnLst>
                                    <p:set>
                                      <p:cBhvr override="childStyle">
                                        <p:cTn id="20" dur="indefinite"/>
                                        <p:tgtEl>
                                          <p:spTgt spid="7"/>
                                        </p:tgtEl>
                                        <p:attrNameLst>
                                          <p:attrName>style.color</p:attrName>
                                        </p:attrNameLst>
                                      </p:cBhvr>
                                      <p:to>
                                        <p:clrVal>
                                          <a:schemeClr val="tx2"/>
                                        </p:clrVal>
                                      </p:to>
                                    </p:set>
                                  </p:childTnLst>
                                </p:cTn>
                              </p:par>
                              <p:par>
                                <p:cTn id="21" presetID="3" presetClass="emph" presetSubtype="1" grpId="1" nodeType="withEffect">
                                  <p:stCondLst>
                                    <p:cond delay="0"/>
                                  </p:stCondLst>
                                  <p:childTnLst>
                                    <p:set>
                                      <p:cBhvr override="childStyle">
                                        <p:cTn id="22" dur="indefinite"/>
                                        <p:tgtEl>
                                          <p:spTgt spid="8"/>
                                        </p:tgtEl>
                                        <p:attrNameLst>
                                          <p:attrName>style.color</p:attrName>
                                        </p:attrNameLst>
                                      </p:cBhvr>
                                      <p:to>
                                        <p:clrVal>
                                          <a:schemeClr val="tx2"/>
                                        </p:clrVal>
                                      </p:to>
                                    </p:set>
                                  </p:childTnLst>
                                </p:cTn>
                              </p:par>
                              <p:par>
                                <p:cTn id="23" presetID="3" presetClass="emph" presetSubtype="1" grpId="1" nodeType="withEffect">
                                  <p:stCondLst>
                                    <p:cond delay="0"/>
                                  </p:stCondLst>
                                  <p:childTnLst>
                                    <p:set>
                                      <p:cBhvr override="childStyle">
                                        <p:cTn id="24" dur="indefinite"/>
                                        <p:tgtEl>
                                          <p:spTgt spid="4"/>
                                        </p:tgtEl>
                                        <p:attrNameLst>
                                          <p:attrName>style.color</p:attrName>
                                        </p:attrNameLst>
                                      </p:cBhvr>
                                      <p:to>
                                        <p:clrVal>
                                          <a:schemeClr val="tx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384900"/>
            <a:ext cx="6850401" cy="1107996"/>
          </a:xfrm>
          <a:prstGeom prst="rect">
            <a:avLst/>
          </a:prstGeom>
          <a:noFill/>
        </p:spPr>
        <p:txBody>
          <a:bodyPr wrap="none" rtlCol="0">
            <a:spAutoFit/>
          </a:bodyPr>
          <a:lstStyle/>
          <a:p>
            <a:r>
              <a:rPr lang="en-GB" sz="6600" dirty="0"/>
              <a:t>a</a:t>
            </a:r>
            <a:r>
              <a:rPr lang="en-GB" sz="6600" dirty="0" smtClean="0"/>
              <a:t>nalytical workload</a:t>
            </a:r>
            <a:endParaRPr lang="en-GB" sz="6600" dirty="0"/>
          </a:p>
        </p:txBody>
      </p:sp>
      <p:pic>
        <p:nvPicPr>
          <p:cNvPr id="7170" name="Picture 2" descr="http://1.bp.blogspot.com/-jXirSTMk5NE/TWTzsN1Sm4I/AAAAAAAArTs/DngZOzxtNrg/s1600/edinburgh%2Bcastle%2Bent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koralikassoc.com/artists/crnkovich/B_attack_cas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276872"/>
            <a:ext cx="6336704" cy="458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6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429000"/>
            <a:ext cx="8819466" cy="1107996"/>
          </a:xfrm>
          <a:prstGeom prst="rect">
            <a:avLst/>
          </a:prstGeom>
          <a:noFill/>
        </p:spPr>
        <p:txBody>
          <a:bodyPr wrap="none" rtlCol="0">
            <a:spAutoFit/>
          </a:bodyPr>
          <a:lstStyle/>
          <a:p>
            <a:r>
              <a:rPr lang="en-GB" sz="6600" dirty="0" smtClean="0"/>
              <a:t>EDW says </a:t>
            </a:r>
            <a:r>
              <a:rPr lang="en-GB" sz="6600" dirty="0"/>
              <a:t>n</a:t>
            </a:r>
            <a:r>
              <a:rPr lang="en-GB" sz="6600" dirty="0" smtClean="0"/>
              <a:t>o or not now!</a:t>
            </a:r>
            <a:endParaRPr lang="en-GB" sz="6600" dirty="0"/>
          </a:p>
        </p:txBody>
      </p:sp>
      <p:pic>
        <p:nvPicPr>
          <p:cNvPr id="11266" name="Picture 2" descr="https://encrypted-tbn2.gstatic.com/images?q=tbn:ANd9GcQdk8d6H1JV8OopDalNnY4zLYAt6G3k_idBdFcy2L-oqCc4jPI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110" y="1124744"/>
            <a:ext cx="2880319"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p:cTn id="11" dur="3000" fill="hold"/>
                                        <p:tgtEl>
                                          <p:spTgt spid="11266"/>
                                        </p:tgtEl>
                                        <p:attrNameLst>
                                          <p:attrName>ppt_w</p:attrName>
                                        </p:attrNameLst>
                                      </p:cBhvr>
                                      <p:tavLst>
                                        <p:tav tm="0">
                                          <p:val>
                                            <p:fltVal val="0"/>
                                          </p:val>
                                        </p:tav>
                                        <p:tav tm="100000">
                                          <p:val>
                                            <p:strVal val="#ppt_w"/>
                                          </p:val>
                                        </p:tav>
                                      </p:tavLst>
                                    </p:anim>
                                    <p:anim calcmode="lin" valueType="num">
                                      <p:cBhvr>
                                        <p:cTn id="12" dur="3000" fill="hold"/>
                                        <p:tgtEl>
                                          <p:spTgt spid="11266"/>
                                        </p:tgtEl>
                                        <p:attrNameLst>
                                          <p:attrName>ppt_h</p:attrName>
                                        </p:attrNameLst>
                                      </p:cBhvr>
                                      <p:tavLst>
                                        <p:tav tm="0">
                                          <p:val>
                                            <p:fltVal val="0"/>
                                          </p:val>
                                        </p:tav>
                                        <p:tav tm="100000">
                                          <p:val>
                                            <p:strVal val="#ppt_h"/>
                                          </p:val>
                                        </p:tav>
                                      </p:tavLst>
                                    </p:anim>
                                    <p:animEffect transition="in" filter="fade">
                                      <p:cBhvr>
                                        <p:cTn id="13" dur="3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38627"/>
            <a:ext cx="8687186" cy="2123658"/>
          </a:xfrm>
          <a:prstGeom prst="rect">
            <a:avLst/>
          </a:prstGeom>
          <a:noFill/>
        </p:spPr>
        <p:txBody>
          <a:bodyPr wrap="none" rtlCol="0">
            <a:spAutoFit/>
          </a:bodyPr>
          <a:lstStyle/>
          <a:p>
            <a:r>
              <a:rPr lang="en-GB" sz="6600" dirty="0" smtClean="0"/>
              <a:t>Fear of new data…</a:t>
            </a:r>
          </a:p>
          <a:p>
            <a:r>
              <a:rPr lang="en-GB" sz="6600" dirty="0"/>
              <a:t> </a:t>
            </a:r>
            <a:r>
              <a:rPr lang="en-GB" sz="6600" dirty="0" smtClean="0"/>
              <a:t>  …cost of yet more data</a:t>
            </a:r>
          </a:p>
        </p:txBody>
      </p:sp>
    </p:spTree>
    <p:extLst>
      <p:ext uri="{BB962C8B-B14F-4D97-AF65-F5344CB8AC3E}">
        <p14:creationId xmlns:p14="http://schemas.microsoft.com/office/powerpoint/2010/main" val="381145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3032818" cy="1569660"/>
          </a:xfrm>
          <a:prstGeom prst="rect">
            <a:avLst/>
          </a:prstGeom>
          <a:noFill/>
        </p:spPr>
        <p:txBody>
          <a:bodyPr wrap="none" rtlCol="0">
            <a:spAutoFit/>
          </a:bodyPr>
          <a:lstStyle/>
          <a:p>
            <a:r>
              <a:rPr lang="en-GB" sz="9600" dirty="0" smtClean="0"/>
              <a:t>Why?</a:t>
            </a:r>
            <a:endParaRPr lang="en-GB" sz="9600" dirty="0"/>
          </a:p>
        </p:txBody>
      </p:sp>
      <p:sp>
        <p:nvSpPr>
          <p:cNvPr id="3" name="TextBox 2"/>
          <p:cNvSpPr txBox="1"/>
          <p:nvPr/>
        </p:nvSpPr>
        <p:spPr>
          <a:xfrm>
            <a:off x="4600273" y="2564904"/>
            <a:ext cx="3932167" cy="3785652"/>
          </a:xfrm>
          <a:prstGeom prst="rect">
            <a:avLst/>
          </a:prstGeom>
          <a:noFill/>
        </p:spPr>
        <p:txBody>
          <a:bodyPr wrap="none" rtlCol="0">
            <a:spAutoFit/>
          </a:bodyPr>
          <a:lstStyle>
            <a:defPPr>
              <a:defRPr lang="en-US"/>
            </a:defPPr>
            <a:lvl1pPr>
              <a:defRPr sz="9600"/>
            </a:lvl1pPr>
          </a:lstStyle>
          <a:p>
            <a:r>
              <a:rPr lang="en-GB" sz="4800" dirty="0" smtClean="0">
                <a:solidFill>
                  <a:schemeClr val="accent1">
                    <a:lumMod val="75000"/>
                  </a:schemeClr>
                </a:solidFill>
              </a:rPr>
              <a:t>Issues around:</a:t>
            </a:r>
          </a:p>
          <a:p>
            <a:r>
              <a:rPr lang="en-GB" sz="4800" dirty="0" smtClean="0">
                <a:solidFill>
                  <a:schemeClr val="accent1">
                    <a:lumMod val="75000"/>
                  </a:schemeClr>
                </a:solidFill>
              </a:rPr>
              <a:t> Capacity</a:t>
            </a:r>
          </a:p>
          <a:p>
            <a:r>
              <a:rPr lang="en-GB" sz="4800" dirty="0" smtClean="0">
                <a:solidFill>
                  <a:schemeClr val="accent1">
                    <a:lumMod val="75000"/>
                  </a:schemeClr>
                </a:solidFill>
              </a:rPr>
              <a:t> Cost</a:t>
            </a:r>
          </a:p>
          <a:p>
            <a:r>
              <a:rPr lang="en-GB" sz="4800" dirty="0" smtClean="0">
                <a:solidFill>
                  <a:schemeClr val="accent1">
                    <a:lumMod val="75000"/>
                  </a:schemeClr>
                </a:solidFill>
              </a:rPr>
              <a:t> Flexibility</a:t>
            </a:r>
          </a:p>
          <a:p>
            <a:r>
              <a:rPr lang="en-GB" sz="4800" dirty="0" smtClean="0">
                <a:solidFill>
                  <a:schemeClr val="accent1">
                    <a:lumMod val="75000"/>
                  </a:schemeClr>
                </a:solidFill>
              </a:rPr>
              <a:t> Innovation</a:t>
            </a:r>
            <a:endParaRPr lang="en-GB" sz="4800" dirty="0">
              <a:solidFill>
                <a:schemeClr val="accent1">
                  <a:lumMod val="75000"/>
                </a:schemeClr>
              </a:solidFill>
            </a:endParaRPr>
          </a:p>
        </p:txBody>
      </p:sp>
    </p:spTree>
    <p:extLst>
      <p:ext uri="{BB962C8B-B14F-4D97-AF65-F5344CB8AC3E}">
        <p14:creationId xmlns:p14="http://schemas.microsoft.com/office/powerpoint/2010/main" val="30967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4913846" cy="1107996"/>
          </a:xfrm>
          <a:prstGeom prst="rect">
            <a:avLst/>
          </a:prstGeom>
          <a:noFill/>
        </p:spPr>
        <p:txBody>
          <a:bodyPr wrap="none" rtlCol="0">
            <a:spAutoFit/>
          </a:bodyPr>
          <a:lstStyle/>
          <a:p>
            <a:r>
              <a:rPr lang="en-GB" sz="6600" dirty="0"/>
              <a:t>I</a:t>
            </a:r>
            <a:r>
              <a:rPr lang="en-GB" sz="6600" dirty="0" smtClean="0"/>
              <a:t>nfrastructure</a:t>
            </a:r>
            <a:endParaRPr lang="en-GB" sz="6600" dirty="0"/>
          </a:p>
        </p:txBody>
      </p:sp>
      <p:pic>
        <p:nvPicPr>
          <p:cNvPr id="3" name="Picture 2" descr="cloud_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773451"/>
            <a:ext cx="3175000" cy="2540000"/>
          </a:xfrm>
          <a:prstGeom prst="rect">
            <a:avLst/>
          </a:prstGeom>
        </p:spPr>
      </p:pic>
      <p:pic>
        <p:nvPicPr>
          <p:cNvPr id="18434" name="Picture 2" descr="https://encrypted-tbn3.gstatic.com/images?q=tbn:ANd9GcQHuFsJB-6j49cT3iuJbiPPnMJVtz3TrpqOg_8Vdn4r00g3jQJ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628" y="4846214"/>
            <a:ext cx="2853356" cy="103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2000"/>
                                  </p:stCondLst>
                                  <p:childTnLst>
                                    <p:set>
                                      <p:cBhvr>
                                        <p:cTn id="17" dur="1" fill="hold">
                                          <p:stCondLst>
                                            <p:cond delay="0"/>
                                          </p:stCondLst>
                                        </p:cTn>
                                        <p:tgtEl>
                                          <p:spTgt spid="18434"/>
                                        </p:tgtEl>
                                        <p:attrNameLst>
                                          <p:attrName>style.visibility</p:attrName>
                                        </p:attrNameLst>
                                      </p:cBhvr>
                                      <p:to>
                                        <p:strVal val="visible"/>
                                      </p:to>
                                    </p:set>
                                    <p:animEffect transition="in" filter="fade">
                                      <p:cBhvr>
                                        <p:cTn id="18" dur="3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068960"/>
            <a:ext cx="8602163" cy="1107996"/>
          </a:xfrm>
          <a:prstGeom prst="rect">
            <a:avLst/>
          </a:prstGeom>
          <a:noFill/>
        </p:spPr>
        <p:txBody>
          <a:bodyPr wrap="none" rtlCol="0">
            <a:spAutoFit/>
          </a:bodyPr>
          <a:lstStyle/>
          <a:p>
            <a:r>
              <a:rPr lang="en-GB" sz="6600" dirty="0" smtClean="0"/>
              <a:t>Disappointment leads to</a:t>
            </a:r>
          </a:p>
        </p:txBody>
      </p:sp>
      <p:sp>
        <p:nvSpPr>
          <p:cNvPr id="4" name="TextBox 3"/>
          <p:cNvSpPr txBox="1"/>
          <p:nvPr/>
        </p:nvSpPr>
        <p:spPr>
          <a:xfrm>
            <a:off x="1815805" y="4149080"/>
            <a:ext cx="705642" cy="1107996"/>
          </a:xfrm>
          <a:prstGeom prst="rect">
            <a:avLst/>
          </a:prstGeom>
          <a:noFill/>
        </p:spPr>
        <p:txBody>
          <a:bodyPr wrap="none" rtlCol="0">
            <a:spAutoFit/>
          </a:bodyPr>
          <a:lstStyle/>
          <a:p>
            <a:r>
              <a:rPr lang="en-GB" sz="6600" dirty="0">
                <a:solidFill>
                  <a:prstClr val="black"/>
                </a:solidFill>
              </a:rPr>
              <a:t>D</a:t>
            </a:r>
            <a:endParaRPr lang="en-GB" dirty="0"/>
          </a:p>
        </p:txBody>
      </p:sp>
      <p:sp>
        <p:nvSpPr>
          <p:cNvPr id="6" name="TextBox 5"/>
          <p:cNvSpPr txBox="1"/>
          <p:nvPr/>
        </p:nvSpPr>
        <p:spPr>
          <a:xfrm>
            <a:off x="2334672" y="4149080"/>
            <a:ext cx="378630" cy="1107996"/>
          </a:xfrm>
          <a:prstGeom prst="rect">
            <a:avLst/>
          </a:prstGeom>
          <a:noFill/>
        </p:spPr>
        <p:txBody>
          <a:bodyPr wrap="none" rtlCol="0">
            <a:spAutoFit/>
          </a:bodyPr>
          <a:lstStyle/>
          <a:p>
            <a:r>
              <a:rPr lang="en-GB" sz="6600" dirty="0" err="1" smtClean="0">
                <a:solidFill>
                  <a:prstClr val="black"/>
                </a:solidFill>
              </a:rPr>
              <a:t>i</a:t>
            </a:r>
            <a:endParaRPr lang="en-GB" dirty="0"/>
          </a:p>
        </p:txBody>
      </p:sp>
      <p:sp>
        <p:nvSpPr>
          <p:cNvPr id="7" name="TextBox 6"/>
          <p:cNvSpPr txBox="1"/>
          <p:nvPr/>
        </p:nvSpPr>
        <p:spPr>
          <a:xfrm>
            <a:off x="2512010" y="4149080"/>
            <a:ext cx="516488" cy="1107996"/>
          </a:xfrm>
          <a:prstGeom prst="rect">
            <a:avLst/>
          </a:prstGeom>
          <a:noFill/>
        </p:spPr>
        <p:txBody>
          <a:bodyPr wrap="none" rtlCol="0">
            <a:spAutoFit/>
          </a:bodyPr>
          <a:lstStyle/>
          <a:p>
            <a:r>
              <a:rPr lang="en-GB" sz="6600" dirty="0" smtClean="0">
                <a:solidFill>
                  <a:prstClr val="black"/>
                </a:solidFill>
              </a:rPr>
              <a:t>s</a:t>
            </a:r>
            <a:endParaRPr lang="en-GB" dirty="0"/>
          </a:p>
        </p:txBody>
      </p:sp>
      <p:sp>
        <p:nvSpPr>
          <p:cNvPr id="8" name="TextBox 7"/>
          <p:cNvSpPr txBox="1"/>
          <p:nvPr/>
        </p:nvSpPr>
        <p:spPr>
          <a:xfrm>
            <a:off x="2844650" y="4149080"/>
            <a:ext cx="590226" cy="1107996"/>
          </a:xfrm>
          <a:prstGeom prst="rect">
            <a:avLst/>
          </a:prstGeom>
          <a:noFill/>
        </p:spPr>
        <p:txBody>
          <a:bodyPr wrap="none" rtlCol="0">
            <a:spAutoFit/>
          </a:bodyPr>
          <a:lstStyle/>
          <a:p>
            <a:r>
              <a:rPr lang="en-GB" sz="6600" dirty="0" smtClean="0">
                <a:solidFill>
                  <a:prstClr val="black"/>
                </a:solidFill>
              </a:rPr>
              <a:t>a</a:t>
            </a:r>
            <a:endParaRPr lang="en-GB" dirty="0"/>
          </a:p>
        </p:txBody>
      </p:sp>
      <p:sp>
        <p:nvSpPr>
          <p:cNvPr id="9" name="TextBox 8"/>
          <p:cNvSpPr txBox="1"/>
          <p:nvPr/>
        </p:nvSpPr>
        <p:spPr>
          <a:xfrm>
            <a:off x="3627027" y="4149080"/>
            <a:ext cx="583814" cy="1107996"/>
          </a:xfrm>
          <a:prstGeom prst="rect">
            <a:avLst/>
          </a:prstGeom>
          <a:noFill/>
        </p:spPr>
        <p:txBody>
          <a:bodyPr wrap="none" rtlCol="0">
            <a:spAutoFit/>
          </a:bodyPr>
          <a:lstStyle/>
          <a:p>
            <a:r>
              <a:rPr lang="en-GB" sz="6600" dirty="0" smtClean="0">
                <a:solidFill>
                  <a:prstClr val="black"/>
                </a:solidFill>
              </a:rPr>
              <a:t>g</a:t>
            </a:r>
            <a:endParaRPr lang="en-GB" dirty="0"/>
          </a:p>
        </p:txBody>
      </p:sp>
      <p:sp>
        <p:nvSpPr>
          <p:cNvPr id="10" name="TextBox 9"/>
          <p:cNvSpPr txBox="1"/>
          <p:nvPr/>
        </p:nvSpPr>
        <p:spPr>
          <a:xfrm>
            <a:off x="4001382" y="4149080"/>
            <a:ext cx="479618" cy="1107996"/>
          </a:xfrm>
          <a:prstGeom prst="rect">
            <a:avLst/>
          </a:prstGeom>
          <a:noFill/>
        </p:spPr>
        <p:txBody>
          <a:bodyPr wrap="none" rtlCol="0">
            <a:spAutoFit/>
          </a:bodyPr>
          <a:lstStyle/>
          <a:p>
            <a:r>
              <a:rPr lang="en-GB" sz="6600" dirty="0" smtClean="0">
                <a:solidFill>
                  <a:prstClr val="black"/>
                </a:solidFill>
              </a:rPr>
              <a:t>r</a:t>
            </a:r>
            <a:endParaRPr lang="en-GB" dirty="0"/>
          </a:p>
        </p:txBody>
      </p:sp>
      <p:sp>
        <p:nvSpPr>
          <p:cNvPr id="11" name="TextBox 10"/>
          <p:cNvSpPr txBox="1"/>
          <p:nvPr/>
        </p:nvSpPr>
        <p:spPr>
          <a:xfrm>
            <a:off x="4241191" y="4149080"/>
            <a:ext cx="606256" cy="1107996"/>
          </a:xfrm>
          <a:prstGeom prst="rect">
            <a:avLst/>
          </a:prstGeom>
          <a:noFill/>
        </p:spPr>
        <p:txBody>
          <a:bodyPr wrap="none" rtlCol="0">
            <a:spAutoFit/>
          </a:bodyPr>
          <a:lstStyle/>
          <a:p>
            <a:r>
              <a:rPr lang="en-GB" sz="6600" dirty="0" smtClean="0">
                <a:solidFill>
                  <a:prstClr val="black"/>
                </a:solidFill>
              </a:rPr>
              <a:t>e</a:t>
            </a:r>
            <a:endParaRPr lang="en-GB" dirty="0"/>
          </a:p>
        </p:txBody>
      </p:sp>
      <p:sp>
        <p:nvSpPr>
          <p:cNvPr id="12" name="TextBox 11"/>
          <p:cNvSpPr txBox="1"/>
          <p:nvPr/>
        </p:nvSpPr>
        <p:spPr>
          <a:xfrm>
            <a:off x="4976938" y="4149080"/>
            <a:ext cx="590226" cy="1107996"/>
          </a:xfrm>
          <a:prstGeom prst="rect">
            <a:avLst/>
          </a:prstGeom>
          <a:noFill/>
        </p:spPr>
        <p:txBody>
          <a:bodyPr wrap="none" rtlCol="0">
            <a:spAutoFit/>
          </a:bodyPr>
          <a:lstStyle/>
          <a:p>
            <a:r>
              <a:rPr lang="en-GB" sz="6600" dirty="0" smtClean="0">
                <a:solidFill>
                  <a:prstClr val="black"/>
                </a:solidFill>
              </a:rPr>
              <a:t>a</a:t>
            </a:r>
            <a:endParaRPr lang="en-GB" dirty="0"/>
          </a:p>
        </p:txBody>
      </p:sp>
      <p:sp>
        <p:nvSpPr>
          <p:cNvPr id="13" name="TextBox 12"/>
          <p:cNvSpPr txBox="1"/>
          <p:nvPr/>
        </p:nvSpPr>
        <p:spPr>
          <a:xfrm>
            <a:off x="5336978" y="4149080"/>
            <a:ext cx="468398" cy="1107996"/>
          </a:xfrm>
          <a:prstGeom prst="rect">
            <a:avLst/>
          </a:prstGeom>
          <a:noFill/>
        </p:spPr>
        <p:txBody>
          <a:bodyPr wrap="none" rtlCol="0">
            <a:spAutoFit/>
          </a:bodyPr>
          <a:lstStyle/>
          <a:p>
            <a:r>
              <a:rPr lang="en-GB" sz="6600" dirty="0" smtClean="0">
                <a:solidFill>
                  <a:prstClr val="black"/>
                </a:solidFill>
              </a:rPr>
              <a:t>t</a:t>
            </a:r>
            <a:endParaRPr lang="en-GB" dirty="0"/>
          </a:p>
        </p:txBody>
      </p:sp>
      <p:sp>
        <p:nvSpPr>
          <p:cNvPr id="14" name="TextBox 13"/>
          <p:cNvSpPr txBox="1"/>
          <p:nvPr/>
        </p:nvSpPr>
        <p:spPr>
          <a:xfrm>
            <a:off x="5633530" y="4149080"/>
            <a:ext cx="378630" cy="1107996"/>
          </a:xfrm>
          <a:prstGeom prst="rect">
            <a:avLst/>
          </a:prstGeom>
          <a:noFill/>
        </p:spPr>
        <p:txBody>
          <a:bodyPr wrap="none" rtlCol="0">
            <a:spAutoFit/>
          </a:bodyPr>
          <a:lstStyle/>
          <a:p>
            <a:r>
              <a:rPr lang="en-GB" sz="6600" dirty="0" err="1" smtClean="0">
                <a:solidFill>
                  <a:prstClr val="black"/>
                </a:solidFill>
              </a:rPr>
              <a:t>i</a:t>
            </a:r>
            <a:endParaRPr lang="en-GB" dirty="0"/>
          </a:p>
        </p:txBody>
      </p:sp>
      <p:sp>
        <p:nvSpPr>
          <p:cNvPr id="15" name="TextBox 14"/>
          <p:cNvSpPr txBox="1"/>
          <p:nvPr/>
        </p:nvSpPr>
        <p:spPr>
          <a:xfrm>
            <a:off x="5796136" y="4149080"/>
            <a:ext cx="630301" cy="1107996"/>
          </a:xfrm>
          <a:prstGeom prst="rect">
            <a:avLst/>
          </a:prstGeom>
          <a:noFill/>
        </p:spPr>
        <p:txBody>
          <a:bodyPr wrap="none" rtlCol="0">
            <a:spAutoFit/>
          </a:bodyPr>
          <a:lstStyle/>
          <a:p>
            <a:r>
              <a:rPr lang="en-GB" sz="6600" dirty="0" smtClean="0">
                <a:solidFill>
                  <a:prstClr val="black"/>
                </a:solidFill>
              </a:rPr>
              <a:t>o</a:t>
            </a:r>
            <a:endParaRPr lang="en-GB" dirty="0"/>
          </a:p>
        </p:txBody>
      </p:sp>
      <p:sp>
        <p:nvSpPr>
          <p:cNvPr id="16" name="TextBox 15"/>
          <p:cNvSpPr txBox="1"/>
          <p:nvPr/>
        </p:nvSpPr>
        <p:spPr>
          <a:xfrm>
            <a:off x="6175550" y="4149080"/>
            <a:ext cx="628698" cy="1107996"/>
          </a:xfrm>
          <a:prstGeom prst="rect">
            <a:avLst/>
          </a:prstGeom>
          <a:noFill/>
        </p:spPr>
        <p:txBody>
          <a:bodyPr wrap="none" rtlCol="0">
            <a:spAutoFit/>
          </a:bodyPr>
          <a:lstStyle/>
          <a:p>
            <a:r>
              <a:rPr lang="en-GB" sz="6600" dirty="0" smtClean="0">
                <a:solidFill>
                  <a:prstClr val="black"/>
                </a:solidFill>
              </a:rPr>
              <a:t>n</a:t>
            </a:r>
            <a:endParaRPr lang="en-GB" dirty="0"/>
          </a:p>
        </p:txBody>
      </p:sp>
      <p:sp>
        <p:nvSpPr>
          <p:cNvPr id="19" name="TextBox 18"/>
          <p:cNvSpPr txBox="1"/>
          <p:nvPr/>
        </p:nvSpPr>
        <p:spPr>
          <a:xfrm>
            <a:off x="3253146" y="4149080"/>
            <a:ext cx="583814" cy="1107996"/>
          </a:xfrm>
          <a:prstGeom prst="rect">
            <a:avLst/>
          </a:prstGeom>
          <a:noFill/>
        </p:spPr>
        <p:txBody>
          <a:bodyPr wrap="none" rtlCol="0">
            <a:spAutoFit/>
          </a:bodyPr>
          <a:lstStyle/>
          <a:p>
            <a:r>
              <a:rPr lang="en-GB" sz="6600" dirty="0" smtClean="0">
                <a:solidFill>
                  <a:prstClr val="black"/>
                </a:solidFill>
              </a:rPr>
              <a:t>g</a:t>
            </a:r>
            <a:endParaRPr lang="en-GB" dirty="0"/>
          </a:p>
        </p:txBody>
      </p:sp>
      <p:sp>
        <p:nvSpPr>
          <p:cNvPr id="20" name="TextBox 19"/>
          <p:cNvSpPr txBox="1"/>
          <p:nvPr/>
        </p:nvSpPr>
        <p:spPr>
          <a:xfrm>
            <a:off x="4616898" y="4149080"/>
            <a:ext cx="583814" cy="1107996"/>
          </a:xfrm>
          <a:prstGeom prst="rect">
            <a:avLst/>
          </a:prstGeom>
          <a:noFill/>
        </p:spPr>
        <p:txBody>
          <a:bodyPr wrap="none" rtlCol="0">
            <a:spAutoFit/>
          </a:bodyPr>
          <a:lstStyle/>
          <a:p>
            <a:r>
              <a:rPr lang="en-GB" sz="6600" dirty="0" smtClean="0">
                <a:solidFill>
                  <a:prstClr val="black"/>
                </a:solidFill>
              </a:rPr>
              <a:t>g</a:t>
            </a:r>
            <a:endParaRPr lang="en-GB" dirty="0"/>
          </a:p>
        </p:txBody>
      </p:sp>
    </p:spTree>
    <p:extLst>
      <p:ext uri="{BB962C8B-B14F-4D97-AF65-F5344CB8AC3E}">
        <p14:creationId xmlns:p14="http://schemas.microsoft.com/office/powerpoint/2010/main" val="340716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85661E-6 L -0.1151 -0.02845 " pathEditMode="relative" rAng="0" ptsTypes="AA">
                                      <p:cBhvr>
                                        <p:cTn id="6" dur="2000" fill="hold"/>
                                        <p:tgtEl>
                                          <p:spTgt spid="4"/>
                                        </p:tgtEl>
                                        <p:attrNameLst>
                                          <p:attrName>ppt_x</p:attrName>
                                          <p:attrName>ppt_y</p:attrName>
                                        </p:attrNameLst>
                                      </p:cBhvr>
                                      <p:rCtr x="-5764" y="-1434"/>
                                    </p:animMotion>
                                  </p:childTnLst>
                                </p:cTn>
                              </p:par>
                              <p:par>
                                <p:cTn id="7" presetID="42" presetClass="path" presetSubtype="0" accel="50000" decel="50000" fill="hold" grpId="0" nodeType="withEffect">
                                  <p:stCondLst>
                                    <p:cond delay="0"/>
                                  </p:stCondLst>
                                  <p:childTnLst>
                                    <p:animMotion origin="layout" path="M -1.66667E-6 4.85661E-6 L 0.05851 -0.09136 " pathEditMode="relative" rAng="0" ptsTypes="AA">
                                      <p:cBhvr>
                                        <p:cTn id="8" dur="2000" fill="hold"/>
                                        <p:tgtEl>
                                          <p:spTgt spid="6"/>
                                        </p:tgtEl>
                                        <p:attrNameLst>
                                          <p:attrName>ppt_x</p:attrName>
                                          <p:attrName>ppt_y</p:attrName>
                                        </p:attrNameLst>
                                      </p:cBhvr>
                                      <p:rCtr x="2917" y="-4579"/>
                                    </p:animMotion>
                                  </p:childTnLst>
                                </p:cTn>
                              </p:par>
                              <p:par>
                                <p:cTn id="9" presetID="42" presetClass="path" presetSubtype="0" accel="50000" decel="50000" fill="hold" nodeType="withEffect">
                                  <p:stCondLst>
                                    <p:cond delay="0"/>
                                  </p:stCondLst>
                                  <p:childTnLst>
                                    <p:animMotion origin="layout" path="M -8.33333E-7 -7.40056E-8 L 0.07674 0.25578 " pathEditMode="relative" rAng="0" ptsTypes="AA">
                                      <p:cBhvr>
                                        <p:cTn id="10" dur="2000" fill="hold"/>
                                        <p:tgtEl>
                                          <p:spTgt spid="7">
                                            <p:txEl>
                                              <p:pRg st="0" end="0"/>
                                            </p:txEl>
                                          </p:spTgt>
                                        </p:tgtEl>
                                        <p:attrNameLst>
                                          <p:attrName>ppt_x</p:attrName>
                                          <p:attrName>ppt_y</p:attrName>
                                        </p:attrNameLst>
                                      </p:cBhvr>
                                      <p:rCtr x="3837" y="12789"/>
                                    </p:animMotion>
                                  </p:childTnLst>
                                </p:cTn>
                              </p:par>
                              <p:par>
                                <p:cTn id="11" presetID="42" presetClass="path" presetSubtype="0" accel="50000" decel="50000" fill="hold" grpId="0" nodeType="withEffect">
                                  <p:stCondLst>
                                    <p:cond delay="0"/>
                                  </p:stCondLst>
                                  <p:childTnLst>
                                    <p:animMotion origin="layout" path="M -2.77778E-6 4.85661E-6 L -0.1033 0.2234 " pathEditMode="relative" rAng="0" ptsTypes="AA">
                                      <p:cBhvr>
                                        <p:cTn id="12" dur="2000" fill="hold"/>
                                        <p:tgtEl>
                                          <p:spTgt spid="8"/>
                                        </p:tgtEl>
                                        <p:attrNameLst>
                                          <p:attrName>ppt_x</p:attrName>
                                          <p:attrName>ppt_y</p:attrName>
                                        </p:attrNameLst>
                                      </p:cBhvr>
                                      <p:rCtr x="-5174" y="11170"/>
                                    </p:animMotion>
                                  </p:childTnLst>
                                </p:cTn>
                              </p:par>
                              <p:par>
                                <p:cTn id="13" presetID="42" presetClass="path" presetSubtype="0" accel="50000" decel="50000" fill="hold" grpId="0" nodeType="withEffect">
                                  <p:stCondLst>
                                    <p:cond delay="0"/>
                                  </p:stCondLst>
                                  <p:childTnLst>
                                    <p:animMotion origin="layout" path="M -3.61111E-6 4.85661E-6 L -0.11597 -0.29071 " pathEditMode="relative" rAng="0" ptsTypes="AA">
                                      <p:cBhvr>
                                        <p:cTn id="14" dur="2000" fill="hold"/>
                                        <p:tgtEl>
                                          <p:spTgt spid="19"/>
                                        </p:tgtEl>
                                        <p:attrNameLst>
                                          <p:attrName>ppt_x</p:attrName>
                                          <p:attrName>ppt_y</p:attrName>
                                        </p:attrNameLst>
                                      </p:cBhvr>
                                      <p:rCtr x="-5799" y="-14547"/>
                                    </p:animMotion>
                                  </p:childTnLst>
                                </p:cTn>
                              </p:par>
                              <p:par>
                                <p:cTn id="15" presetID="42" presetClass="path" presetSubtype="0" accel="50000" decel="50000" fill="hold" grpId="0" nodeType="withEffect">
                                  <p:stCondLst>
                                    <p:cond delay="0"/>
                                  </p:stCondLst>
                                  <p:childTnLst>
                                    <p:animMotion origin="layout" path="M -2.22222E-6 4.85661E-6 L 0.12674 -0.22757 " pathEditMode="relative" rAng="0" ptsTypes="AA">
                                      <p:cBhvr>
                                        <p:cTn id="16" dur="2000" fill="hold"/>
                                        <p:tgtEl>
                                          <p:spTgt spid="9"/>
                                        </p:tgtEl>
                                        <p:attrNameLst>
                                          <p:attrName>ppt_x</p:attrName>
                                          <p:attrName>ppt_y</p:attrName>
                                        </p:attrNameLst>
                                      </p:cBhvr>
                                      <p:rCtr x="6337" y="-11378"/>
                                    </p:animMotion>
                                  </p:childTnLst>
                                </p:cTn>
                              </p:par>
                              <p:par>
                                <p:cTn id="17" presetID="42" presetClass="path" presetSubtype="0" accel="50000" decel="50000" fill="hold" grpId="0" nodeType="withEffect">
                                  <p:stCondLst>
                                    <p:cond delay="0"/>
                                  </p:stCondLst>
                                  <p:childTnLst>
                                    <p:animMotion origin="layout" path="M 1.11111E-6 4.85661E-6 L -0.02691 0.13945 " pathEditMode="relative" rAng="0" ptsTypes="AA">
                                      <p:cBhvr>
                                        <p:cTn id="18" dur="2000" fill="hold"/>
                                        <p:tgtEl>
                                          <p:spTgt spid="10"/>
                                        </p:tgtEl>
                                        <p:attrNameLst>
                                          <p:attrName>ppt_x</p:attrName>
                                          <p:attrName>ppt_y</p:attrName>
                                        </p:attrNameLst>
                                      </p:cBhvr>
                                      <p:rCtr x="-1354" y="6961"/>
                                    </p:animMotion>
                                  </p:childTnLst>
                                </p:cTn>
                              </p:par>
                              <p:par>
                                <p:cTn id="19" presetID="42" presetClass="path" presetSubtype="0" accel="50000" decel="50000" fill="hold" grpId="0" nodeType="withEffect">
                                  <p:stCondLst>
                                    <p:cond delay="0"/>
                                  </p:stCondLst>
                                  <p:childTnLst>
                                    <p:animMotion origin="layout" path="M 0 0 L 0 0.25 E" pathEditMode="relative" ptsTypes="">
                                      <p:cBhvr>
                                        <p:cTn id="20" dur="2000" fill="hold"/>
                                        <p:tgtEl>
                                          <p:spTgt spid="11"/>
                                        </p:tgtEl>
                                        <p:attrNameLst>
                                          <p:attrName>ppt_x</p:attrName>
                                          <p:attrName>ppt_y</p:attrName>
                                        </p:attrNameLst>
                                      </p:cBhvr>
                                    </p:animMotion>
                                  </p:childTnLst>
                                </p:cTn>
                              </p:par>
                              <p:par>
                                <p:cTn id="21" presetID="42" presetClass="path" presetSubtype="0" accel="50000" decel="50000" fill="hold" grpId="0" nodeType="withEffect">
                                  <p:stCondLst>
                                    <p:cond delay="0"/>
                                  </p:stCondLst>
                                  <p:childTnLst>
                                    <p:animMotion origin="layout" path="M 4.44444E-6 4.85661E-6 L -0.04462 -0.08072 " pathEditMode="relative" rAng="0" ptsTypes="AA">
                                      <p:cBhvr>
                                        <p:cTn id="22" dur="2000" fill="hold"/>
                                        <p:tgtEl>
                                          <p:spTgt spid="20"/>
                                        </p:tgtEl>
                                        <p:attrNameLst>
                                          <p:attrName>ppt_x</p:attrName>
                                          <p:attrName>ppt_y</p:attrName>
                                        </p:attrNameLst>
                                      </p:cBhvr>
                                      <p:rCtr x="-2240" y="-4047"/>
                                    </p:animMotion>
                                  </p:childTnLst>
                                </p:cTn>
                              </p:par>
                              <p:par>
                                <p:cTn id="23" presetID="42" presetClass="path" presetSubtype="0" accel="50000" decel="50000" fill="hold" grpId="0" nodeType="withEffect">
                                  <p:stCondLst>
                                    <p:cond delay="0"/>
                                  </p:stCondLst>
                                  <p:childTnLst>
                                    <p:animMotion origin="layout" path="M -2.5E-6 4.85661E-6 L -0.04514 0.09759 " pathEditMode="relative" rAng="0" ptsTypes="AA">
                                      <p:cBhvr>
                                        <p:cTn id="24" dur="2000" fill="hold"/>
                                        <p:tgtEl>
                                          <p:spTgt spid="12"/>
                                        </p:tgtEl>
                                        <p:attrNameLst>
                                          <p:attrName>ppt_x</p:attrName>
                                          <p:attrName>ppt_y</p:attrName>
                                        </p:attrNameLst>
                                      </p:cBhvr>
                                      <p:rCtr x="-2257" y="4880"/>
                                    </p:animMotion>
                                  </p:childTnLst>
                                </p:cTn>
                              </p:par>
                              <p:par>
                                <p:cTn id="25" presetID="42" presetClass="path" presetSubtype="0" accel="50000" decel="50000" fill="hold" grpId="0" nodeType="withEffect">
                                  <p:stCondLst>
                                    <p:cond delay="0"/>
                                  </p:stCondLst>
                                  <p:childTnLst>
                                    <p:animMotion origin="layout" path="M -1.38889E-6 4.85661E-6 L -0.02257 -0.25926 " pathEditMode="relative" rAng="0" ptsTypes="AA">
                                      <p:cBhvr>
                                        <p:cTn id="26" dur="2000" fill="hold"/>
                                        <p:tgtEl>
                                          <p:spTgt spid="13"/>
                                        </p:tgtEl>
                                        <p:attrNameLst>
                                          <p:attrName>ppt_x</p:attrName>
                                          <p:attrName>ppt_y</p:attrName>
                                        </p:attrNameLst>
                                      </p:cBhvr>
                                      <p:rCtr x="-1128" y="-12974"/>
                                    </p:animMotion>
                                  </p:childTnLst>
                                </p:cTn>
                              </p:par>
                              <p:par>
                                <p:cTn id="27" presetID="42" presetClass="path" presetSubtype="0" accel="50000" decel="50000" fill="hold" grpId="0" nodeType="withEffect">
                                  <p:stCondLst>
                                    <p:cond delay="0"/>
                                  </p:stCondLst>
                                  <p:childTnLst>
                                    <p:animMotion origin="layout" path="M 4.44444E-6 4.85661E-6 L 0.02066 0.1709 " pathEditMode="relative" rAng="0" ptsTypes="AA">
                                      <p:cBhvr>
                                        <p:cTn id="28" dur="2000" fill="hold"/>
                                        <p:tgtEl>
                                          <p:spTgt spid="14"/>
                                        </p:tgtEl>
                                        <p:attrNameLst>
                                          <p:attrName>ppt_x</p:attrName>
                                          <p:attrName>ppt_y</p:attrName>
                                        </p:attrNameLst>
                                      </p:cBhvr>
                                      <p:rCtr x="1024" y="8534"/>
                                    </p:animMotion>
                                  </p:childTnLst>
                                </p:cTn>
                              </p:par>
                              <p:par>
                                <p:cTn id="29" presetID="42" presetClass="path" presetSubtype="0" accel="50000" decel="50000" fill="hold" grpId="0" nodeType="withEffect">
                                  <p:stCondLst>
                                    <p:cond delay="0"/>
                                  </p:stCondLst>
                                  <p:childTnLst>
                                    <p:animMotion origin="layout" path="M 8.33333E-7 4.85661E-6 L 0.02865 -0.09136 " pathEditMode="relative" rAng="0" ptsTypes="AA">
                                      <p:cBhvr>
                                        <p:cTn id="30" dur="2000" fill="hold"/>
                                        <p:tgtEl>
                                          <p:spTgt spid="15"/>
                                        </p:tgtEl>
                                        <p:attrNameLst>
                                          <p:attrName>ppt_x</p:attrName>
                                          <p:attrName>ppt_y</p:attrName>
                                        </p:attrNameLst>
                                      </p:cBhvr>
                                      <p:rCtr x="1424" y="-4579"/>
                                    </p:animMotion>
                                  </p:childTnLst>
                                </p:cTn>
                              </p:par>
                              <p:par>
                                <p:cTn id="31" presetID="42" presetClass="path" presetSubtype="0" accel="50000" decel="50000" fill="hold" grpId="0" nodeType="withEffect">
                                  <p:stCondLst>
                                    <p:cond delay="0"/>
                                  </p:stCondLst>
                                  <p:childTnLst>
                                    <p:animMotion origin="layout" path="M -2.22222E-6 4.85661E-6 L 0.13681 0.09759 " pathEditMode="relative" rAng="0" ptsTypes="AA">
                                      <p:cBhvr>
                                        <p:cTn id="32" dur="2000" fill="hold"/>
                                        <p:tgtEl>
                                          <p:spTgt spid="16"/>
                                        </p:tgtEl>
                                        <p:attrNameLst>
                                          <p:attrName>ppt_x</p:attrName>
                                          <p:attrName>ppt_y</p:attrName>
                                        </p:attrNameLst>
                                      </p:cBhvr>
                                      <p:rCtr x="6840" y="4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2" grpId="0"/>
      <p:bldP spid="13" grpId="0"/>
      <p:bldP spid="14" grpId="0"/>
      <p:bldP spid="15" grpId="0"/>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39" y="1325374"/>
            <a:ext cx="9146543" cy="3831818"/>
          </a:xfrm>
          <a:prstGeom prst="rect">
            <a:avLst/>
          </a:prstGeom>
          <a:noFill/>
        </p:spPr>
        <p:txBody>
          <a:bodyPr wrap="none" rtlCol="0">
            <a:spAutoFit/>
          </a:bodyPr>
          <a:lstStyle/>
          <a:p>
            <a:r>
              <a:rPr lang="en-GB" sz="24300" dirty="0" smtClean="0">
                <a:latin typeface="Arial Black" pitchFamily="34" charset="0"/>
              </a:rPr>
              <a:t>DATA</a:t>
            </a:r>
            <a:endParaRPr lang="en-GB" sz="24300" dirty="0">
              <a:latin typeface="Arial Black" pitchFamily="34" charset="0"/>
            </a:endParaRPr>
          </a:p>
        </p:txBody>
      </p:sp>
      <p:sp>
        <p:nvSpPr>
          <p:cNvPr id="4" name="TextBox 3"/>
          <p:cNvSpPr txBox="1"/>
          <p:nvPr/>
        </p:nvSpPr>
        <p:spPr>
          <a:xfrm>
            <a:off x="2339752" y="5157192"/>
            <a:ext cx="1053750" cy="523220"/>
          </a:xfrm>
          <a:prstGeom prst="rect">
            <a:avLst/>
          </a:prstGeom>
          <a:noFill/>
        </p:spPr>
        <p:txBody>
          <a:bodyPr wrap="none" rtlCol="0">
            <a:spAutoFit/>
          </a:bodyPr>
          <a:lstStyle/>
          <a:p>
            <a:r>
              <a:rPr lang="en-GB" sz="2800" dirty="0">
                <a:latin typeface="Arial Black" pitchFamily="34" charset="0"/>
              </a:rPr>
              <a:t>d</a:t>
            </a:r>
            <a:r>
              <a:rPr lang="en-GB" sz="2800" dirty="0" smtClean="0">
                <a:latin typeface="Arial Black" pitchFamily="34" charset="0"/>
              </a:rPr>
              <a:t>ata</a:t>
            </a:r>
            <a:endParaRPr lang="en-GB" sz="2800" dirty="0">
              <a:latin typeface="Arial Black" pitchFamily="34" charset="0"/>
            </a:endParaRPr>
          </a:p>
        </p:txBody>
      </p:sp>
    </p:spTree>
    <p:extLst>
      <p:ext uri="{BB962C8B-B14F-4D97-AF65-F5344CB8AC3E}">
        <p14:creationId xmlns:p14="http://schemas.microsoft.com/office/powerpoint/2010/main" val="41084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92696"/>
            <a:ext cx="7466916" cy="4524315"/>
          </a:xfrm>
          <a:prstGeom prst="rect">
            <a:avLst/>
          </a:prstGeom>
          <a:noFill/>
        </p:spPr>
        <p:txBody>
          <a:bodyPr wrap="none" rtlCol="0">
            <a:spAutoFit/>
          </a:bodyPr>
          <a:lstStyle/>
          <a:p>
            <a:r>
              <a:rPr lang="en-GB" sz="9600" dirty="0" smtClean="0"/>
              <a:t>necessity</a:t>
            </a:r>
          </a:p>
          <a:p>
            <a:r>
              <a:rPr lang="en-GB" sz="9600" dirty="0" smtClean="0"/>
              <a:t>      or</a:t>
            </a:r>
          </a:p>
          <a:p>
            <a:r>
              <a:rPr lang="en-GB" sz="9600" dirty="0" smtClean="0"/>
              <a:t>    serendipity?</a:t>
            </a:r>
            <a:endParaRPr lang="en-GB" sz="9600" dirty="0"/>
          </a:p>
        </p:txBody>
      </p:sp>
      <p:pic>
        <p:nvPicPr>
          <p:cNvPr id="5" name="Picture 4" descr="elephant.e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21" y="4867647"/>
            <a:ext cx="1727200" cy="1292225"/>
          </a:xfrm>
          <a:prstGeom prst="rect">
            <a:avLst/>
          </a:prstGeom>
        </p:spPr>
      </p:pic>
    </p:spTree>
    <p:extLst>
      <p:ext uri="{BB962C8B-B14F-4D97-AF65-F5344CB8AC3E}">
        <p14:creationId xmlns:p14="http://schemas.microsoft.com/office/powerpoint/2010/main" val="3296968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Paul.Groom\AppData\Local\Temp\h251ox4j.0w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5322">
            <a:off x="2929384" y="2357787"/>
            <a:ext cx="4333875" cy="15240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462" name="Picture 6" descr="C:\Users\Paul.Groom\AppData\Local\Temp\elb3ta40.d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3465">
            <a:off x="3133772" y="3978973"/>
            <a:ext cx="4286250" cy="5810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5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2.bp.blogspot.com/-R7GDkeTz--g/T66izH46trI/AAAAAAAAAQ8/1Kk3bj0QuMQ/s1600/IMG_02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3510"/>
            <a:ext cx="9139320" cy="6854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7984" y="-171400"/>
            <a:ext cx="4455643" cy="1323439"/>
          </a:xfrm>
          <a:prstGeom prst="rect">
            <a:avLst/>
          </a:prstGeom>
          <a:noFill/>
        </p:spPr>
        <p:txBody>
          <a:bodyPr wrap="none" rtlCol="0">
            <a:spAutoFit/>
          </a:bodyPr>
          <a:lstStyle/>
          <a:p>
            <a:r>
              <a:rPr lang="en-GB" sz="8000" dirty="0" smtClean="0"/>
              <a:t>Wild West</a:t>
            </a:r>
            <a:endParaRPr lang="en-GB" sz="8000" dirty="0"/>
          </a:p>
        </p:txBody>
      </p:sp>
      <p:sp>
        <p:nvSpPr>
          <p:cNvPr id="3" name="TextBox 2"/>
          <p:cNvSpPr txBox="1"/>
          <p:nvPr/>
        </p:nvSpPr>
        <p:spPr>
          <a:xfrm rot="248438">
            <a:off x="3735529" y="1281945"/>
            <a:ext cx="774000" cy="414000"/>
          </a:xfrm>
          <a:prstGeom prst="rect">
            <a:avLst/>
          </a:prstGeom>
          <a:solidFill>
            <a:srgbClr val="F4E1E0"/>
          </a:solidFill>
        </p:spPr>
        <p:txBody>
          <a:bodyPr wrap="square" rtlCol="0">
            <a:spAutoFit/>
          </a:bodyPr>
          <a:lstStyle/>
          <a:p>
            <a:pPr algn="ctr"/>
            <a:r>
              <a:rPr lang="en-GB" sz="2400" dirty="0" smtClean="0"/>
              <a:t>Data</a:t>
            </a:r>
            <a:endParaRPr lang="en-GB" sz="2400" dirty="0"/>
          </a:p>
        </p:txBody>
      </p:sp>
    </p:spTree>
    <p:extLst>
      <p:ext uri="{BB962C8B-B14F-4D97-AF65-F5344CB8AC3E}">
        <p14:creationId xmlns:p14="http://schemas.microsoft.com/office/powerpoint/2010/main" val="20266099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348880"/>
            <a:ext cx="6100003" cy="1569660"/>
          </a:xfrm>
          <a:prstGeom prst="rect">
            <a:avLst/>
          </a:prstGeom>
          <a:noFill/>
        </p:spPr>
        <p:txBody>
          <a:bodyPr wrap="none" rtlCol="0">
            <a:spAutoFit/>
          </a:bodyPr>
          <a:lstStyle/>
          <a:p>
            <a:r>
              <a:rPr lang="en-GB" sz="9600" dirty="0" smtClean="0"/>
              <a:t>contentious</a:t>
            </a:r>
            <a:endParaRPr lang="en-GB" sz="9600" dirty="0"/>
          </a:p>
        </p:txBody>
      </p:sp>
      <p:sp>
        <p:nvSpPr>
          <p:cNvPr id="5" name="TextBox 4"/>
          <p:cNvSpPr txBox="1"/>
          <p:nvPr/>
        </p:nvSpPr>
        <p:spPr>
          <a:xfrm>
            <a:off x="2520347" y="4032522"/>
            <a:ext cx="6205930" cy="830997"/>
          </a:xfrm>
          <a:prstGeom prst="rect">
            <a:avLst/>
          </a:prstGeom>
          <a:noFill/>
        </p:spPr>
        <p:txBody>
          <a:bodyPr wrap="none" rtlCol="0">
            <a:spAutoFit/>
          </a:bodyPr>
          <a:lstStyle>
            <a:defPPr>
              <a:defRPr lang="en-US"/>
            </a:defPPr>
            <a:lvl1pPr>
              <a:defRPr sz="9600"/>
            </a:lvl1pPr>
          </a:lstStyle>
          <a:p>
            <a:r>
              <a:rPr lang="en-GB" sz="4800" dirty="0" smtClean="0">
                <a:solidFill>
                  <a:schemeClr val="accent1">
                    <a:lumMod val="75000"/>
                  </a:schemeClr>
                </a:solidFill>
              </a:rPr>
              <a:t>…early </a:t>
            </a:r>
            <a:r>
              <a:rPr lang="en-GB" sz="4800" dirty="0">
                <a:solidFill>
                  <a:schemeClr val="accent1">
                    <a:lumMod val="75000"/>
                  </a:schemeClr>
                </a:solidFill>
              </a:rPr>
              <a:t>in </a:t>
            </a:r>
            <a:r>
              <a:rPr lang="en-GB" sz="4800" dirty="0" smtClean="0">
                <a:solidFill>
                  <a:schemeClr val="accent1">
                    <a:lumMod val="75000"/>
                  </a:schemeClr>
                </a:solidFill>
              </a:rPr>
              <a:t>stating </a:t>
            </a:r>
            <a:r>
              <a:rPr lang="en-GB" sz="4800" dirty="0">
                <a:solidFill>
                  <a:schemeClr val="accent1">
                    <a:lumMod val="75000"/>
                  </a:schemeClr>
                </a:solidFill>
              </a:rPr>
              <a:t>change</a:t>
            </a:r>
          </a:p>
        </p:txBody>
      </p:sp>
      <p:pic>
        <p:nvPicPr>
          <p:cNvPr id="6" name="Picture 2" descr="C:\Users\Paul.Groom\AppData\Local\Temp\z1m3e5ai.sw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5782">
            <a:off x="2771800" y="1072081"/>
            <a:ext cx="4752528" cy="12767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Oval 6"/>
          <p:cNvSpPr/>
          <p:nvPr/>
        </p:nvSpPr>
        <p:spPr>
          <a:xfrm rot="20988598">
            <a:off x="3154602" y="2074266"/>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82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par>
                          <p:cTn id="10" fill="hold">
                            <p:stCondLst>
                              <p:cond delay="7000"/>
                            </p:stCondLst>
                            <p:childTnLst>
                              <p:par>
                                <p:cTn id="11" presetID="1" presetClass="entr" presetSubtype="0" fill="hold" nodeType="afterEffect">
                                  <p:stCondLst>
                                    <p:cond delay="2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9000"/>
                            </p:stCondLst>
                            <p:childTnLst>
                              <p:par>
                                <p:cTn id="14" presetID="21" presetClass="entr" presetSubtype="1" fill="hold" grpId="0" nodeType="after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thespiritoftheoldwest.com/Img-Pistol-Colt1851Navy-Ram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132856"/>
            <a:ext cx="3810000" cy="15335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http://www.mobilecreek.com/wp-content/uploads/2012/02/Samsung-Galaxy-S-WiFi-4.0-Android-PMP-2.jpg"/>
          <p:cNvSpPr>
            <a:spLocks noChangeAspect="1" noChangeArrowheads="1"/>
          </p:cNvSpPr>
          <p:nvPr/>
        </p:nvSpPr>
        <p:spPr bwMode="auto">
          <a:xfrm>
            <a:off x="63500" y="-136525"/>
            <a:ext cx="42862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p:cNvGrpSpPr/>
          <p:nvPr/>
        </p:nvGrpSpPr>
        <p:grpSpPr>
          <a:xfrm>
            <a:off x="637426" y="-315416"/>
            <a:ext cx="8039030" cy="7252668"/>
            <a:chOff x="637426" y="-315416"/>
            <a:chExt cx="8039030" cy="7252668"/>
          </a:xfrm>
        </p:grpSpPr>
        <p:pic>
          <p:nvPicPr>
            <p:cNvPr id="17418" name="Picture 10" descr="http://www.mobilecreek.com/wp-content/uploads/2012/02/Samsung-Galaxy-S-WiFi-4.0-Android-PM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412776"/>
              <a:ext cx="3312368" cy="332709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http://www.blackberrycool.com/wp-content/uploads/2009/12/blackberry-bold-9700-smartphone.jpg"/>
            <p:cNvPicPr>
              <a:picLocks noChangeAspect="1" noChangeArrowheads="1"/>
            </p:cNvPicPr>
            <p:nvPr/>
          </p:nvPicPr>
          <p:blipFill rotWithShape="1">
            <a:blip r:embed="rId5">
              <a:extLst>
                <a:ext uri="{28A0092B-C50C-407E-A947-70E740481C1C}">
                  <a14:useLocalDpi xmlns:a14="http://schemas.microsoft.com/office/drawing/2010/main" val="0"/>
                </a:ext>
              </a:extLst>
            </a:blip>
            <a:srcRect l="53154"/>
            <a:stretch/>
          </p:blipFill>
          <p:spPr bwMode="auto">
            <a:xfrm>
              <a:off x="3275856" y="3212976"/>
              <a:ext cx="2007948" cy="3724276"/>
            </a:xfrm>
            <a:prstGeom prst="rect">
              <a:avLst/>
            </a:prstGeom>
            <a:noFill/>
            <a:extLst>
              <a:ext uri="{909E8E84-426E-40DD-AFC4-6F175D3DCCD1}">
                <a14:hiddenFill xmlns:a14="http://schemas.microsoft.com/office/drawing/2010/main">
                  <a:solidFill>
                    <a:srgbClr val="FFFFFF"/>
                  </a:solidFill>
                </a14:hiddenFill>
              </a:ext>
            </a:extLst>
          </p:spPr>
        </p:pic>
        <p:pic>
          <p:nvPicPr>
            <p:cNvPr id="17422" name="Picture 14" descr="http://dailyapps.net/wp-content/uploads/2009/11/ipho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26" y="-315416"/>
              <a:ext cx="4648200" cy="50577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467544" y="260648"/>
            <a:ext cx="8424936" cy="6573593"/>
            <a:chOff x="467544" y="260648"/>
            <a:chExt cx="8424936" cy="6573593"/>
          </a:xfrm>
        </p:grpSpPr>
        <p:pic>
          <p:nvPicPr>
            <p:cNvPr id="17424" name="Picture 16" descr="http://blogs.independent.co.uk/wp-content/uploads/2012/08/twitter-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4746009"/>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Faceb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3861048"/>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7432" name="Picture 24" descr="http://4.bp.blogspot.com/-yKKxM00Upew/TsBRhE-WD7I/AAAAAAAAN04/3ncv7kNxCBQ/s1600/GooglePlus+512+R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64" y="260648"/>
              <a:ext cx="1524001" cy="1524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9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3501008"/>
            <a:ext cx="4945136" cy="1107996"/>
          </a:xfrm>
          <a:prstGeom prst="rect">
            <a:avLst/>
          </a:prstGeom>
          <a:noFill/>
        </p:spPr>
        <p:txBody>
          <a:bodyPr wrap="none" rtlCol="0">
            <a:spAutoFit/>
          </a:bodyPr>
          <a:lstStyle/>
          <a:p>
            <a:r>
              <a:rPr lang="en-GB" sz="6600" dirty="0" smtClean="0"/>
              <a:t>EDW says No!</a:t>
            </a:r>
            <a:endParaRPr lang="en-GB" sz="6600" dirty="0"/>
          </a:p>
        </p:txBody>
      </p:sp>
      <p:sp>
        <p:nvSpPr>
          <p:cNvPr id="4" name="TextBox 3"/>
          <p:cNvSpPr txBox="1"/>
          <p:nvPr/>
        </p:nvSpPr>
        <p:spPr>
          <a:xfrm>
            <a:off x="467544" y="980728"/>
            <a:ext cx="7272809" cy="2308324"/>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How many events just occurred, were captured and now require analysis? </a:t>
            </a:r>
            <a:endParaRPr lang="en-GB" sz="4800" dirty="0">
              <a:solidFill>
                <a:schemeClr val="accent1">
                  <a:lumMod val="75000"/>
                </a:schemeClr>
              </a:solidFill>
            </a:endParaRPr>
          </a:p>
        </p:txBody>
      </p:sp>
      <p:sp>
        <p:nvSpPr>
          <p:cNvPr id="5" name="TextBox 4"/>
          <p:cNvSpPr txBox="1"/>
          <p:nvPr/>
        </p:nvSpPr>
        <p:spPr>
          <a:xfrm>
            <a:off x="2843808" y="4755458"/>
            <a:ext cx="6087629" cy="1107996"/>
          </a:xfrm>
          <a:prstGeom prst="rect">
            <a:avLst/>
          </a:prstGeom>
          <a:noFill/>
        </p:spPr>
        <p:txBody>
          <a:bodyPr wrap="none" rtlCol="0">
            <a:spAutoFit/>
          </a:bodyPr>
          <a:lstStyle/>
          <a:p>
            <a:r>
              <a:rPr lang="en-GB" sz="6600" dirty="0" smtClean="0"/>
              <a:t>Hadoop says Yes!</a:t>
            </a:r>
            <a:endParaRPr lang="en-GB" sz="6600" dirty="0"/>
          </a:p>
        </p:txBody>
      </p:sp>
    </p:spTree>
    <p:extLst>
      <p:ext uri="{BB962C8B-B14F-4D97-AF65-F5344CB8AC3E}">
        <p14:creationId xmlns:p14="http://schemas.microsoft.com/office/powerpoint/2010/main" val="951476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99992" y="1052736"/>
            <a:ext cx="3888432" cy="4032485"/>
            <a:chOff x="4975080" y="2708920"/>
            <a:chExt cx="3367014" cy="3672445"/>
          </a:xfrm>
        </p:grpSpPr>
        <p:pic>
          <p:nvPicPr>
            <p:cNvPr id="13323" name="Picture 11" descr="C:\Users\Paul.Groom\AppData\Local\Microsoft\Windows\Temporary Internet Files\Content.IE5\GU318I9Q\MC900304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080" y="2708920"/>
              <a:ext cx="3367014" cy="3672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694248">
              <a:off x="5402749" y="4424131"/>
              <a:ext cx="792205" cy="369332"/>
            </a:xfrm>
            <a:prstGeom prst="rect">
              <a:avLst/>
            </a:prstGeom>
            <a:noFill/>
          </p:spPr>
          <p:txBody>
            <a:bodyPr wrap="none" rtlCol="0">
              <a:prstTxWarp prst="textArchUp">
                <a:avLst/>
              </a:prstTxWarp>
              <a:spAutoFit/>
            </a:bodyPr>
            <a:lstStyle/>
            <a:p>
              <a:r>
                <a:rPr lang="en-GB" dirty="0" err="1"/>
                <a:t>I</a:t>
              </a:r>
              <a:r>
                <a:rPr lang="en-GB" dirty="0" err="1" smtClean="0"/>
                <a:t>nmon</a:t>
              </a:r>
              <a:endParaRPr lang="en-GB" dirty="0"/>
            </a:p>
          </p:txBody>
        </p:sp>
        <p:sp>
          <p:nvSpPr>
            <p:cNvPr id="9" name="TextBox 8"/>
            <p:cNvSpPr txBox="1"/>
            <p:nvPr/>
          </p:nvSpPr>
          <p:spPr>
            <a:xfrm rot="660470">
              <a:off x="7186889" y="3771103"/>
              <a:ext cx="880369" cy="369332"/>
            </a:xfrm>
            <a:prstGeom prst="rect">
              <a:avLst/>
            </a:prstGeom>
            <a:noFill/>
          </p:spPr>
          <p:txBody>
            <a:bodyPr wrap="none" rtlCol="0">
              <a:prstTxWarp prst="textArchUp">
                <a:avLst/>
              </a:prstTxWarp>
              <a:spAutoFit/>
            </a:bodyPr>
            <a:lstStyle/>
            <a:p>
              <a:r>
                <a:rPr lang="en-GB" dirty="0" smtClean="0"/>
                <a:t>Kimball</a:t>
              </a:r>
              <a:endParaRPr lang="en-GB" dirty="0"/>
            </a:p>
          </p:txBody>
        </p:sp>
      </p:grpSp>
      <p:pic>
        <p:nvPicPr>
          <p:cNvPr id="13325" name="Picture 13" descr="http://www.castlexplorer.co.uk/img/home-castle.jpg"/>
          <p:cNvPicPr>
            <a:picLocks noChangeAspect="1" noChangeArrowheads="1"/>
          </p:cNvPicPr>
          <p:nvPr/>
        </p:nvPicPr>
        <p:blipFill rotWithShape="1">
          <a:blip r:embed="rId4">
            <a:extLst>
              <a:ext uri="{28A0092B-C50C-407E-A947-70E740481C1C}">
                <a14:useLocalDpi xmlns:a14="http://schemas.microsoft.com/office/drawing/2010/main" val="0"/>
              </a:ext>
            </a:extLst>
          </a:blip>
          <a:srcRect t="4509"/>
          <a:stretch/>
        </p:blipFill>
        <p:spPr bwMode="auto">
          <a:xfrm>
            <a:off x="3435029" y="4421875"/>
            <a:ext cx="5715000" cy="24921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55576" y="1071225"/>
            <a:ext cx="2364365" cy="1569660"/>
          </a:xfrm>
          <a:prstGeom prst="rect">
            <a:avLst/>
          </a:prstGeom>
          <a:noFill/>
        </p:spPr>
        <p:txBody>
          <a:bodyPr wrap="none" rtlCol="0">
            <a:spAutoFit/>
          </a:bodyPr>
          <a:lstStyle/>
          <a:p>
            <a:r>
              <a:rPr lang="en-GB" sz="9600" dirty="0" smtClean="0"/>
              <a:t>Fear</a:t>
            </a:r>
            <a:endParaRPr lang="en-GB" sz="9600" dirty="0"/>
          </a:p>
        </p:txBody>
      </p:sp>
    </p:spTree>
    <p:extLst>
      <p:ext uri="{BB962C8B-B14F-4D97-AF65-F5344CB8AC3E}">
        <p14:creationId xmlns:p14="http://schemas.microsoft.com/office/powerpoint/2010/main" val="389481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25"/>
                                        </p:tgtEl>
                                        <p:attrNameLst>
                                          <p:attrName>style.visibility</p:attrName>
                                        </p:attrNameLst>
                                      </p:cBhvr>
                                      <p:to>
                                        <p:strVal val="visible"/>
                                      </p:to>
                                    </p:set>
                                    <p:animEffect transition="in" filter="fade">
                                      <p:cBhvr>
                                        <p:cTn id="7" dur="500"/>
                                        <p:tgtEl>
                                          <p:spTgt spid="133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anim calcmode="lin" valueType="num">
                                      <p:cBhvr>
                                        <p:cTn id="13" dur="3000" fill="hold"/>
                                        <p:tgtEl>
                                          <p:spTgt spid="3"/>
                                        </p:tgtEl>
                                        <p:attrNameLst>
                                          <p:attrName>ppt_x</p:attrName>
                                        </p:attrNameLst>
                                      </p:cBhvr>
                                      <p:tavLst>
                                        <p:tav tm="0">
                                          <p:val>
                                            <p:strVal val="#ppt_x"/>
                                          </p:val>
                                        </p:tav>
                                        <p:tav tm="100000">
                                          <p:val>
                                            <p:strVal val="#ppt_x"/>
                                          </p:val>
                                        </p:tav>
                                      </p:tavLst>
                                    </p:anim>
                                    <p:anim calcmode="lin" valueType="num">
                                      <p:cBhvr>
                                        <p:cTn id="14"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140968"/>
            <a:ext cx="7272809" cy="2308324"/>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Business does not want to build its software ecosystem all over again</a:t>
            </a:r>
            <a:endParaRPr lang="en-GB" sz="4800" dirty="0">
              <a:solidFill>
                <a:schemeClr val="accent1">
                  <a:lumMod val="75000"/>
                </a:schemeClr>
              </a:solidFill>
            </a:endParaRPr>
          </a:p>
        </p:txBody>
      </p:sp>
      <p:sp>
        <p:nvSpPr>
          <p:cNvPr id="5" name="TextBox 4"/>
          <p:cNvSpPr txBox="1"/>
          <p:nvPr/>
        </p:nvSpPr>
        <p:spPr>
          <a:xfrm>
            <a:off x="755576" y="1071225"/>
            <a:ext cx="2364365" cy="1569660"/>
          </a:xfrm>
          <a:prstGeom prst="rect">
            <a:avLst/>
          </a:prstGeom>
          <a:noFill/>
        </p:spPr>
        <p:txBody>
          <a:bodyPr wrap="none" rtlCol="0">
            <a:spAutoFit/>
          </a:bodyPr>
          <a:lstStyle/>
          <a:p>
            <a:r>
              <a:rPr lang="en-GB" sz="9600" dirty="0" smtClean="0"/>
              <a:t>Fear</a:t>
            </a:r>
            <a:endParaRPr lang="en-GB" sz="9600" dirty="0"/>
          </a:p>
        </p:txBody>
      </p:sp>
      <p:sp>
        <p:nvSpPr>
          <p:cNvPr id="6" name="TextBox 5"/>
          <p:cNvSpPr txBox="1"/>
          <p:nvPr/>
        </p:nvSpPr>
        <p:spPr>
          <a:xfrm>
            <a:off x="756854" y="1066384"/>
            <a:ext cx="4555093" cy="1569660"/>
          </a:xfrm>
          <a:prstGeom prst="rect">
            <a:avLst/>
          </a:prstGeom>
          <a:noFill/>
        </p:spPr>
        <p:txBody>
          <a:bodyPr wrap="none" rtlCol="0">
            <a:spAutoFit/>
          </a:bodyPr>
          <a:lstStyle/>
          <a:p>
            <a:r>
              <a:rPr lang="en-GB" sz="9600" dirty="0" smtClean="0"/>
              <a:t>Interfere</a:t>
            </a:r>
            <a:endParaRPr lang="en-GB" sz="9600" dirty="0"/>
          </a:p>
        </p:txBody>
      </p:sp>
    </p:spTree>
    <p:extLst>
      <p:ext uri="{BB962C8B-B14F-4D97-AF65-F5344CB8AC3E}">
        <p14:creationId xmlns:p14="http://schemas.microsoft.com/office/powerpoint/2010/main" val="225670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par>
                                <p:cTn id="12" presetID="22" presetClass="exit" presetSubtype="8" fill="hold" grpId="0" nodeType="withEffect">
                                  <p:stCondLst>
                                    <p:cond delay="2000"/>
                                  </p:stCondLst>
                                  <p:childTnLst>
                                    <p:animEffect transition="out" filter="wipe(left)">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268760"/>
            <a:ext cx="6208366" cy="2123658"/>
          </a:xfrm>
          <a:prstGeom prst="rect">
            <a:avLst/>
          </a:prstGeom>
          <a:noFill/>
        </p:spPr>
        <p:txBody>
          <a:bodyPr wrap="none" rtlCol="0">
            <a:spAutoFit/>
          </a:bodyPr>
          <a:lstStyle/>
          <a:p>
            <a:r>
              <a:rPr lang="en-GB" sz="6600" dirty="0" smtClean="0"/>
              <a:t>Hadoop too slow </a:t>
            </a:r>
          </a:p>
          <a:p>
            <a:r>
              <a:rPr lang="en-GB" sz="6600" dirty="0" smtClean="0"/>
              <a:t>for interactive </a:t>
            </a:r>
            <a:r>
              <a:rPr lang="en-GB" sz="6600" dirty="0" smtClean="0"/>
              <a:t>BI!</a:t>
            </a:r>
            <a:endParaRPr lang="en-GB" sz="6600" dirty="0"/>
          </a:p>
        </p:txBody>
      </p:sp>
      <p:sp>
        <p:nvSpPr>
          <p:cNvPr id="3" name="TextBox 2"/>
          <p:cNvSpPr txBox="1"/>
          <p:nvPr/>
        </p:nvSpPr>
        <p:spPr>
          <a:xfrm>
            <a:off x="971600" y="3678123"/>
            <a:ext cx="7272809" cy="830997"/>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…loss of train-of-thought</a:t>
            </a:r>
            <a:endParaRPr lang="en-GB" sz="4800" dirty="0">
              <a:solidFill>
                <a:schemeClr val="accent1">
                  <a:lumMod val="75000"/>
                </a:schemeClr>
              </a:solidFill>
            </a:endParaRPr>
          </a:p>
        </p:txBody>
      </p:sp>
    </p:spTree>
    <p:extLst>
      <p:ext uri="{BB962C8B-B14F-4D97-AF65-F5344CB8AC3E}">
        <p14:creationId xmlns:p14="http://schemas.microsoft.com/office/powerpoint/2010/main" val="39746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809" y="2708920"/>
            <a:ext cx="9455345" cy="1107996"/>
          </a:xfrm>
          <a:prstGeom prst="rect">
            <a:avLst/>
          </a:prstGeom>
          <a:noFill/>
        </p:spPr>
        <p:txBody>
          <a:bodyPr wrap="none" rtlCol="0">
            <a:spAutoFit/>
          </a:bodyPr>
          <a:lstStyle/>
          <a:p>
            <a:r>
              <a:rPr lang="en-GB" sz="6600" dirty="0" smtClean="0"/>
              <a:t>Its those pesky disks again!</a:t>
            </a:r>
            <a:endParaRPr lang="en-GB" sz="6600" dirty="0"/>
          </a:p>
        </p:txBody>
      </p:sp>
      <p:pic>
        <p:nvPicPr>
          <p:cNvPr id="9220" name="Picture 4" descr="http://www.technologyuk.net/computing/computer_systems/images/hard_disk_driv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32940"/>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69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06" y="3284984"/>
            <a:ext cx="3656514" cy="1446550"/>
          </a:xfrm>
          <a:prstGeom prst="rect">
            <a:avLst/>
          </a:prstGeom>
          <a:noFill/>
        </p:spPr>
        <p:txBody>
          <a:bodyPr wrap="none" rtlCol="0">
            <a:spAutoFit/>
          </a:bodyPr>
          <a:lstStyle/>
          <a:p>
            <a:r>
              <a:rPr lang="en-GB" sz="8800" dirty="0" smtClean="0"/>
              <a:t>Storage</a:t>
            </a:r>
            <a:endParaRPr lang="en-GB" sz="8800" dirty="0"/>
          </a:p>
        </p:txBody>
      </p:sp>
      <p:sp>
        <p:nvSpPr>
          <p:cNvPr id="3" name="TextBox 2"/>
          <p:cNvSpPr txBox="1"/>
          <p:nvPr/>
        </p:nvSpPr>
        <p:spPr>
          <a:xfrm>
            <a:off x="173462" y="2492896"/>
            <a:ext cx="4645246" cy="1446550"/>
          </a:xfrm>
          <a:prstGeom prst="rect">
            <a:avLst/>
          </a:prstGeom>
          <a:noFill/>
        </p:spPr>
        <p:txBody>
          <a:bodyPr wrap="none" rtlCol="0">
            <a:spAutoFit/>
          </a:bodyPr>
          <a:lstStyle/>
          <a:p>
            <a:r>
              <a:rPr lang="en-GB" sz="8800" dirty="0" smtClean="0"/>
              <a:t>Processor</a:t>
            </a:r>
            <a:endParaRPr lang="en-GB" sz="8800" dirty="0"/>
          </a:p>
        </p:txBody>
      </p:sp>
    </p:spTree>
    <p:extLst>
      <p:ext uri="{BB962C8B-B14F-4D97-AF65-F5344CB8AC3E}">
        <p14:creationId xmlns:p14="http://schemas.microsoft.com/office/powerpoint/2010/main" val="84052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35893E-6 L -0.00122 -0.35708 " pathEditMode="relative" rAng="0" ptsTypes="AA">
                                      <p:cBhvr>
                                        <p:cTn id="6" dur="2000" fill="hold"/>
                                        <p:tgtEl>
                                          <p:spTgt spid="3"/>
                                        </p:tgtEl>
                                        <p:attrNameLst>
                                          <p:attrName>ppt_x</p:attrName>
                                          <p:attrName>ppt_y</p:attrName>
                                        </p:attrNameLst>
                                      </p:cBhvr>
                                      <p:rCtr x="-69" y="-17854"/>
                                    </p:animMotion>
                                  </p:childTnLst>
                                </p:cTn>
                              </p:par>
                              <p:par>
                                <p:cTn id="7" presetID="42" presetClass="path" presetSubtype="0" accel="50000" decel="50000" fill="hold" grpId="0" nodeType="withEffect">
                                  <p:stCondLst>
                                    <p:cond delay="0"/>
                                  </p:stCondLst>
                                  <p:childTnLst>
                                    <p:animMotion origin="layout" path="M -5.55556E-7 1.22109E-6 L 0.00313 0.28307 " pathEditMode="relative" rAng="0" ptsTypes="AA">
                                      <p:cBhvr>
                                        <p:cTn id="8" dur="2000" fill="hold"/>
                                        <p:tgtEl>
                                          <p:spTgt spid="2"/>
                                        </p:tgtEl>
                                        <p:attrNameLst>
                                          <p:attrName>ppt_x</p:attrName>
                                          <p:attrName>ppt_y</p:attrName>
                                        </p:attrNameLst>
                                      </p:cBhvr>
                                      <p:rCtr x="156" y="14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6579045" cy="2554545"/>
          </a:xfrm>
          <a:prstGeom prst="rect">
            <a:avLst/>
          </a:prstGeom>
          <a:noFill/>
        </p:spPr>
        <p:txBody>
          <a:bodyPr wrap="none" rtlCol="0">
            <a:spAutoFit/>
          </a:bodyPr>
          <a:lstStyle/>
          <a:p>
            <a:r>
              <a:rPr lang="en-GB" sz="8000" dirty="0" smtClean="0"/>
              <a:t>Flash is not </a:t>
            </a:r>
          </a:p>
          <a:p>
            <a:r>
              <a:rPr lang="en-GB" sz="8000" dirty="0"/>
              <a:t> </a:t>
            </a:r>
            <a:r>
              <a:rPr lang="en-GB" sz="8000" dirty="0" smtClean="0"/>
              <a:t>     the solution</a:t>
            </a:r>
            <a:endParaRPr lang="en-GB" sz="8000" dirty="0"/>
          </a:p>
        </p:txBody>
      </p:sp>
      <p:pic>
        <p:nvPicPr>
          <p:cNvPr id="3" name="Picture 4" descr="http://www.technologyuk.net/computing/computer_systems/images/hard_disk_driv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32940"/>
            <a:ext cx="3429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i1-news.softpedia-static.com/images/news2/Intel-Holds-34nm-SSD-Shipments-Due-to-Firmware-Issu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756064"/>
            <a:ext cx="4004495" cy="256287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arcasticgamer.com/wp/wp-content/uploads/2009/09/defibrill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293096"/>
            <a:ext cx="2333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p:stCondLst>
                              <p:cond delay="4000"/>
                            </p:stCondLst>
                            <p:childTnLst>
                              <p:par>
                                <p:cTn id="9" presetID="53" presetClass="entr" presetSubtype="16" fill="hold" nodeType="afterEffect">
                                  <p:stCondLst>
                                    <p:cond delay="5000"/>
                                  </p:stCondLst>
                                  <p:childTnLst>
                                    <p:set>
                                      <p:cBhvr>
                                        <p:cTn id="10" dur="1" fill="hold">
                                          <p:stCondLst>
                                            <p:cond delay="0"/>
                                          </p:stCondLst>
                                        </p:cTn>
                                        <p:tgtEl>
                                          <p:spTgt spid="21510"/>
                                        </p:tgtEl>
                                        <p:attrNameLst>
                                          <p:attrName>style.visibility</p:attrName>
                                        </p:attrNameLst>
                                      </p:cBhvr>
                                      <p:to>
                                        <p:strVal val="visible"/>
                                      </p:to>
                                    </p:set>
                                    <p:anim calcmode="lin" valueType="num">
                                      <p:cBhvr>
                                        <p:cTn id="11" dur="3000" fill="hold"/>
                                        <p:tgtEl>
                                          <p:spTgt spid="21510"/>
                                        </p:tgtEl>
                                        <p:attrNameLst>
                                          <p:attrName>ppt_w</p:attrName>
                                        </p:attrNameLst>
                                      </p:cBhvr>
                                      <p:tavLst>
                                        <p:tav tm="0">
                                          <p:val>
                                            <p:fltVal val="0"/>
                                          </p:val>
                                        </p:tav>
                                        <p:tav tm="100000">
                                          <p:val>
                                            <p:strVal val="#ppt_w"/>
                                          </p:val>
                                        </p:tav>
                                      </p:tavLst>
                                    </p:anim>
                                    <p:anim calcmode="lin" valueType="num">
                                      <p:cBhvr>
                                        <p:cTn id="12" dur="3000" fill="hold"/>
                                        <p:tgtEl>
                                          <p:spTgt spid="21510"/>
                                        </p:tgtEl>
                                        <p:attrNameLst>
                                          <p:attrName>ppt_h</p:attrName>
                                        </p:attrNameLst>
                                      </p:cBhvr>
                                      <p:tavLst>
                                        <p:tav tm="0">
                                          <p:val>
                                            <p:fltVal val="0"/>
                                          </p:val>
                                        </p:tav>
                                        <p:tav tm="100000">
                                          <p:val>
                                            <p:strVal val="#ppt_h"/>
                                          </p:val>
                                        </p:tav>
                                      </p:tavLst>
                                    </p:anim>
                                    <p:animEffect transition="in" filter="fade">
                                      <p:cBhvr>
                                        <p:cTn id="13" dur="3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8136904" cy="2123658"/>
          </a:xfrm>
          <a:prstGeom prst="rect">
            <a:avLst/>
          </a:prstGeom>
          <a:noFill/>
        </p:spPr>
        <p:txBody>
          <a:bodyPr wrap="square" rtlCol="0">
            <a:spAutoFit/>
          </a:bodyPr>
          <a:lstStyle/>
          <a:p>
            <a:r>
              <a:rPr lang="en-GB" sz="6600" dirty="0" smtClean="0"/>
              <a:t>Analytics requires </a:t>
            </a:r>
            <a:br>
              <a:rPr lang="en-GB" sz="6600" dirty="0" smtClean="0"/>
            </a:br>
            <a:r>
              <a:rPr lang="en-GB" sz="6600" dirty="0" smtClean="0"/>
              <a:t>CPU and RAM</a:t>
            </a:r>
            <a:endParaRPr lang="en-GB" sz="6600" dirty="0"/>
          </a:p>
        </p:txBody>
      </p:sp>
      <p:grpSp>
        <p:nvGrpSpPr>
          <p:cNvPr id="10" name="Group 9"/>
          <p:cNvGrpSpPr/>
          <p:nvPr/>
        </p:nvGrpSpPr>
        <p:grpSpPr>
          <a:xfrm>
            <a:off x="843700" y="3140968"/>
            <a:ext cx="3924762" cy="2769807"/>
            <a:chOff x="1040814" y="3709618"/>
            <a:chExt cx="3924762" cy="276980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30" y="5075734"/>
              <a:ext cx="3171146" cy="6626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81" y="3709618"/>
              <a:ext cx="1729443" cy="13578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030" y="5222900"/>
              <a:ext cx="3171146" cy="6626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30" y="5370066"/>
              <a:ext cx="3171146" cy="6626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30" y="5517232"/>
              <a:ext cx="3171146" cy="6626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0" y="5664398"/>
              <a:ext cx="3171146" cy="6626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14" y="5816798"/>
              <a:ext cx="3171146" cy="662627"/>
            </a:xfrm>
            <a:prstGeom prst="rect">
              <a:avLst/>
            </a:prstGeom>
          </p:spPr>
        </p:pic>
      </p:grpSp>
      <p:grpSp>
        <p:nvGrpSpPr>
          <p:cNvPr id="11" name="Group 10"/>
          <p:cNvGrpSpPr/>
          <p:nvPr/>
        </p:nvGrpSpPr>
        <p:grpSpPr>
          <a:xfrm>
            <a:off x="4463662" y="3148382"/>
            <a:ext cx="3924762" cy="2769807"/>
            <a:chOff x="1040814" y="3709618"/>
            <a:chExt cx="3924762" cy="2769807"/>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30" y="5075734"/>
              <a:ext cx="3171146" cy="66262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81" y="3709618"/>
              <a:ext cx="1729443" cy="135782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030" y="5222900"/>
              <a:ext cx="3171146" cy="66262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30" y="5370066"/>
              <a:ext cx="3171146" cy="66262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30" y="5517232"/>
              <a:ext cx="3171146" cy="66262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30" y="5664398"/>
              <a:ext cx="3171146" cy="662627"/>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14" y="5816798"/>
              <a:ext cx="3171146" cy="662627"/>
            </a:xfrm>
            <a:prstGeom prst="rect">
              <a:avLst/>
            </a:prstGeom>
          </p:spPr>
        </p:pic>
      </p:grpSp>
      <p:sp>
        <p:nvSpPr>
          <p:cNvPr id="19" name="TextBox 18"/>
          <p:cNvSpPr txBox="1"/>
          <p:nvPr/>
        </p:nvSpPr>
        <p:spPr>
          <a:xfrm>
            <a:off x="-91104" y="1124744"/>
            <a:ext cx="9379171" cy="1323439"/>
          </a:xfrm>
          <a:prstGeom prst="rect">
            <a:avLst/>
          </a:prstGeom>
          <a:noFill/>
        </p:spPr>
        <p:txBody>
          <a:bodyPr wrap="none" rtlCol="0">
            <a:spAutoFit/>
          </a:bodyPr>
          <a:lstStyle/>
          <a:p>
            <a:r>
              <a:rPr lang="en-GB" sz="8000" dirty="0" smtClean="0"/>
              <a:t>In-memory Processing</a:t>
            </a:r>
            <a:endParaRPr lang="en-GB" sz="8000" dirty="0"/>
          </a:p>
        </p:txBody>
      </p:sp>
    </p:spTree>
    <p:extLst>
      <p:ext uri="{BB962C8B-B14F-4D97-AF65-F5344CB8AC3E}">
        <p14:creationId xmlns:p14="http://schemas.microsoft.com/office/powerpoint/2010/main" val="18878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1560" y="1237696"/>
            <a:ext cx="6768752" cy="1215752"/>
            <a:chOff x="611560" y="1237696"/>
            <a:chExt cx="6768752" cy="1215752"/>
          </a:xfrm>
        </p:grpSpPr>
        <p:sp>
          <p:nvSpPr>
            <p:cNvPr id="2" name="TextBox 1"/>
            <p:cNvSpPr txBox="1"/>
            <p:nvPr/>
          </p:nvSpPr>
          <p:spPr>
            <a:xfrm>
              <a:off x="835968" y="1277144"/>
              <a:ext cx="6323591" cy="1107996"/>
            </a:xfrm>
            <a:prstGeom prst="rect">
              <a:avLst/>
            </a:prstGeom>
            <a:noFill/>
          </p:spPr>
          <p:txBody>
            <a:bodyPr wrap="none" rtlCol="0">
              <a:spAutoFit/>
            </a:bodyPr>
            <a:lstStyle/>
            <a:p>
              <a:r>
                <a:rPr lang="en-GB" sz="6600" dirty="0" smtClean="0"/>
                <a:t>Store and </a:t>
              </a:r>
              <a:r>
                <a:rPr lang="en-GB" sz="6600" dirty="0" err="1" smtClean="0"/>
                <a:t>Analyze</a:t>
              </a:r>
              <a:endParaRPr lang="en-GB" sz="6600" dirty="0"/>
            </a:p>
          </p:txBody>
        </p:sp>
        <p:sp>
          <p:nvSpPr>
            <p:cNvPr id="3" name="Rounded Rectangle 2"/>
            <p:cNvSpPr/>
            <p:nvPr/>
          </p:nvSpPr>
          <p:spPr>
            <a:xfrm>
              <a:off x="611560" y="1237696"/>
              <a:ext cx="6768752" cy="1215752"/>
            </a:xfrm>
            <a:prstGeom prst="round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5436096" y="3651570"/>
            <a:ext cx="3060848" cy="1215752"/>
            <a:chOff x="611560" y="1237696"/>
            <a:chExt cx="6768752" cy="1215752"/>
          </a:xfrm>
        </p:grpSpPr>
        <p:sp>
          <p:nvSpPr>
            <p:cNvPr id="6" name="TextBox 5"/>
            <p:cNvSpPr txBox="1"/>
            <p:nvPr/>
          </p:nvSpPr>
          <p:spPr>
            <a:xfrm>
              <a:off x="835969" y="1277144"/>
              <a:ext cx="6544343" cy="1107996"/>
            </a:xfrm>
            <a:prstGeom prst="rect">
              <a:avLst/>
            </a:prstGeom>
            <a:noFill/>
          </p:spPr>
          <p:txBody>
            <a:bodyPr wrap="square" rtlCol="0">
              <a:spAutoFit/>
            </a:bodyPr>
            <a:lstStyle/>
            <a:p>
              <a:pPr algn="ctr"/>
              <a:r>
                <a:rPr lang="en-GB" sz="6600" dirty="0" err="1" smtClean="0"/>
                <a:t>Analyze</a:t>
              </a:r>
              <a:endParaRPr lang="en-GB" sz="6600" dirty="0"/>
            </a:p>
          </p:txBody>
        </p:sp>
        <p:sp>
          <p:nvSpPr>
            <p:cNvPr id="7" name="Rounded Rectangle 6"/>
            <p:cNvSpPr/>
            <p:nvPr/>
          </p:nvSpPr>
          <p:spPr>
            <a:xfrm>
              <a:off x="611560" y="1237696"/>
              <a:ext cx="6768752" cy="1215752"/>
            </a:xfrm>
            <a:prstGeom prst="round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rot="20498241">
            <a:off x="3581612" y="4469357"/>
            <a:ext cx="2296651" cy="1221265"/>
          </a:xfrm>
          <a:custGeom>
            <a:avLst/>
            <a:gdLst>
              <a:gd name="connsiteX0" fmla="*/ 0 w 1460913"/>
              <a:gd name="connsiteY0" fmla="*/ 0 h 923330"/>
              <a:gd name="connsiteX1" fmla="*/ 1460913 w 1460913"/>
              <a:gd name="connsiteY1" fmla="*/ 0 h 923330"/>
              <a:gd name="connsiteX2" fmla="*/ 1460913 w 1460913"/>
              <a:gd name="connsiteY2" fmla="*/ 923330 h 923330"/>
              <a:gd name="connsiteX3" fmla="*/ 0 w 1460913"/>
              <a:gd name="connsiteY3" fmla="*/ 923330 h 923330"/>
              <a:gd name="connsiteX4" fmla="*/ 0 w 1460913"/>
              <a:gd name="connsiteY4" fmla="*/ 0 h 923330"/>
              <a:gd name="connsiteX0" fmla="*/ 0 w 1583743"/>
              <a:gd name="connsiteY0" fmla="*/ 0 h 923330"/>
              <a:gd name="connsiteX1" fmla="*/ 1583743 w 1583743"/>
              <a:gd name="connsiteY1" fmla="*/ 341194 h 923330"/>
              <a:gd name="connsiteX2" fmla="*/ 1460913 w 1583743"/>
              <a:gd name="connsiteY2" fmla="*/ 923330 h 923330"/>
              <a:gd name="connsiteX3" fmla="*/ 0 w 1583743"/>
              <a:gd name="connsiteY3" fmla="*/ 923330 h 923330"/>
              <a:gd name="connsiteX4" fmla="*/ 0 w 1583743"/>
              <a:gd name="connsiteY4" fmla="*/ 0 h 923330"/>
              <a:gd name="connsiteX0" fmla="*/ 0 w 1583743"/>
              <a:gd name="connsiteY0" fmla="*/ 0 h 1250876"/>
              <a:gd name="connsiteX1" fmla="*/ 1583743 w 1583743"/>
              <a:gd name="connsiteY1" fmla="*/ 341194 h 1250876"/>
              <a:gd name="connsiteX2" fmla="*/ 1460913 w 1583743"/>
              <a:gd name="connsiteY2" fmla="*/ 1250876 h 1250876"/>
              <a:gd name="connsiteX3" fmla="*/ 0 w 1583743"/>
              <a:gd name="connsiteY3" fmla="*/ 923330 h 1250876"/>
              <a:gd name="connsiteX4" fmla="*/ 0 w 1583743"/>
              <a:gd name="connsiteY4" fmla="*/ 0 h 1250876"/>
              <a:gd name="connsiteX0" fmla="*/ 0 w 1583743"/>
              <a:gd name="connsiteY0" fmla="*/ 0 h 1250876"/>
              <a:gd name="connsiteX1" fmla="*/ 1583743 w 1583743"/>
              <a:gd name="connsiteY1" fmla="*/ 341194 h 1250876"/>
              <a:gd name="connsiteX2" fmla="*/ 1460913 w 1583743"/>
              <a:gd name="connsiteY2" fmla="*/ 1250876 h 1250876"/>
              <a:gd name="connsiteX3" fmla="*/ 0 w 1583743"/>
              <a:gd name="connsiteY3" fmla="*/ 923330 h 1250876"/>
              <a:gd name="connsiteX4" fmla="*/ 0 w 1583743"/>
              <a:gd name="connsiteY4" fmla="*/ 0 h 1250876"/>
              <a:gd name="connsiteX0" fmla="*/ 0 w 1611001"/>
              <a:gd name="connsiteY0" fmla="*/ 0 h 1250876"/>
              <a:gd name="connsiteX1" fmla="*/ 1583743 w 1611001"/>
              <a:gd name="connsiteY1" fmla="*/ 341194 h 1250876"/>
              <a:gd name="connsiteX2" fmla="*/ 1460913 w 1611001"/>
              <a:gd name="connsiteY2" fmla="*/ 1250876 h 1250876"/>
              <a:gd name="connsiteX3" fmla="*/ 0 w 1611001"/>
              <a:gd name="connsiteY3" fmla="*/ 923330 h 1250876"/>
              <a:gd name="connsiteX4" fmla="*/ 0 w 1611001"/>
              <a:gd name="connsiteY4" fmla="*/ 0 h 1250876"/>
              <a:gd name="connsiteX0" fmla="*/ 0 w 1583743"/>
              <a:gd name="connsiteY0" fmla="*/ 0 h 1351862"/>
              <a:gd name="connsiteX1" fmla="*/ 1583743 w 1583743"/>
              <a:gd name="connsiteY1" fmla="*/ 341194 h 1351862"/>
              <a:gd name="connsiteX2" fmla="*/ 1278192 w 1583743"/>
              <a:gd name="connsiteY2" fmla="*/ 1351862 h 1351862"/>
              <a:gd name="connsiteX3" fmla="*/ 0 w 1583743"/>
              <a:gd name="connsiteY3" fmla="*/ 923330 h 1351862"/>
              <a:gd name="connsiteX4" fmla="*/ 0 w 1583743"/>
              <a:gd name="connsiteY4" fmla="*/ 0 h 1351862"/>
              <a:gd name="connsiteX0" fmla="*/ 0 w 1583743"/>
              <a:gd name="connsiteY0" fmla="*/ 0 h 1351862"/>
              <a:gd name="connsiteX1" fmla="*/ 1583743 w 1583743"/>
              <a:gd name="connsiteY1" fmla="*/ 341194 h 1351862"/>
              <a:gd name="connsiteX2" fmla="*/ 1278192 w 1583743"/>
              <a:gd name="connsiteY2" fmla="*/ 1351862 h 1351862"/>
              <a:gd name="connsiteX3" fmla="*/ 0 w 1583743"/>
              <a:gd name="connsiteY3" fmla="*/ 923330 h 1351862"/>
              <a:gd name="connsiteX4" fmla="*/ 0 w 1583743"/>
              <a:gd name="connsiteY4" fmla="*/ 0 h 1351862"/>
              <a:gd name="connsiteX0" fmla="*/ 0 w 1583743"/>
              <a:gd name="connsiteY0" fmla="*/ 0 h 1351862"/>
              <a:gd name="connsiteX1" fmla="*/ 1583743 w 1583743"/>
              <a:gd name="connsiteY1" fmla="*/ 341194 h 1351862"/>
              <a:gd name="connsiteX2" fmla="*/ 1278192 w 1583743"/>
              <a:gd name="connsiteY2" fmla="*/ 1351862 h 1351862"/>
              <a:gd name="connsiteX3" fmla="*/ 0 w 1583743"/>
              <a:gd name="connsiteY3" fmla="*/ 923330 h 1351862"/>
              <a:gd name="connsiteX4" fmla="*/ 0 w 1583743"/>
              <a:gd name="connsiteY4" fmla="*/ 0 h 1351862"/>
              <a:gd name="connsiteX0" fmla="*/ 0 w 1659462"/>
              <a:gd name="connsiteY0" fmla="*/ 0 h 1351862"/>
              <a:gd name="connsiteX1" fmla="*/ 1583743 w 1659462"/>
              <a:gd name="connsiteY1" fmla="*/ 341194 h 1351862"/>
              <a:gd name="connsiteX2" fmla="*/ 1278192 w 1659462"/>
              <a:gd name="connsiteY2" fmla="*/ 1351862 h 1351862"/>
              <a:gd name="connsiteX3" fmla="*/ 0 w 1659462"/>
              <a:gd name="connsiteY3" fmla="*/ 923330 h 1351862"/>
              <a:gd name="connsiteX4" fmla="*/ 0 w 1659462"/>
              <a:gd name="connsiteY4" fmla="*/ 0 h 1351862"/>
              <a:gd name="connsiteX0" fmla="*/ 54931 w 1714393"/>
              <a:gd name="connsiteY0" fmla="*/ 0 h 1351862"/>
              <a:gd name="connsiteX1" fmla="*/ 1638674 w 1714393"/>
              <a:gd name="connsiteY1" fmla="*/ 341194 h 1351862"/>
              <a:gd name="connsiteX2" fmla="*/ 1333123 w 1714393"/>
              <a:gd name="connsiteY2" fmla="*/ 1351862 h 1351862"/>
              <a:gd name="connsiteX3" fmla="*/ 0 w 1714393"/>
              <a:gd name="connsiteY3" fmla="*/ 840538 h 1351862"/>
              <a:gd name="connsiteX4" fmla="*/ 54931 w 1714393"/>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 name="connsiteX0" fmla="*/ 92108 w 1751570"/>
              <a:gd name="connsiteY0" fmla="*/ 0 h 1351862"/>
              <a:gd name="connsiteX1" fmla="*/ 1675851 w 1751570"/>
              <a:gd name="connsiteY1" fmla="*/ 341194 h 1351862"/>
              <a:gd name="connsiteX2" fmla="*/ 1370300 w 1751570"/>
              <a:gd name="connsiteY2" fmla="*/ 1351862 h 1351862"/>
              <a:gd name="connsiteX3" fmla="*/ 0 w 1751570"/>
              <a:gd name="connsiteY3" fmla="*/ 723469 h 1351862"/>
              <a:gd name="connsiteX4" fmla="*/ 92108 w 1751570"/>
              <a:gd name="connsiteY4" fmla="*/ 0 h 135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570" h="1351862">
                <a:moveTo>
                  <a:pt x="92108" y="0"/>
                </a:moveTo>
                <a:lnTo>
                  <a:pt x="1675851" y="341194"/>
                </a:lnTo>
                <a:cubicBezTo>
                  <a:pt x="1634908" y="644421"/>
                  <a:pt x="2018189" y="786372"/>
                  <a:pt x="1370300" y="1351862"/>
                </a:cubicBezTo>
                <a:cubicBezTo>
                  <a:pt x="536263" y="463195"/>
                  <a:pt x="886688" y="648434"/>
                  <a:pt x="0" y="723469"/>
                </a:cubicBezTo>
                <a:lnTo>
                  <a:pt x="92108" y="0"/>
                </a:lnTo>
                <a:close/>
              </a:path>
            </a:pathLst>
          </a:custGeom>
          <a:noFill/>
        </p:spPr>
        <p:txBody>
          <a:bodyPr wrap="none" lIns="91440" tIns="45720" rIns="91440" bIns="45720">
            <a:prstTxWarp prst="textArchUp">
              <a:avLst>
                <a:gd name="adj" fmla="val 13461524"/>
              </a:avLst>
            </a:prstTxWarp>
            <a:spAutoFit/>
          </a:bodyPr>
          <a:lstStyle/>
          <a:p>
            <a:pPr algn="ctr"/>
            <a:r>
              <a:rPr lang="en-US" sz="115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fetch</a:t>
            </a:r>
            <a:endParaRPr lang="en-US" sz="11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11" name="Group 10"/>
          <p:cNvGrpSpPr/>
          <p:nvPr/>
        </p:nvGrpSpPr>
        <p:grpSpPr>
          <a:xfrm>
            <a:off x="808279" y="3429000"/>
            <a:ext cx="5249537" cy="3290475"/>
            <a:chOff x="808279" y="3429000"/>
            <a:chExt cx="5249537" cy="3290475"/>
          </a:xfrm>
        </p:grpSpPr>
        <p:grpSp>
          <p:nvGrpSpPr>
            <p:cNvPr id="8" name="Group 7"/>
            <p:cNvGrpSpPr/>
            <p:nvPr/>
          </p:nvGrpSpPr>
          <p:grpSpPr>
            <a:xfrm>
              <a:off x="808279" y="3429000"/>
              <a:ext cx="2251553" cy="1215752"/>
              <a:chOff x="611560" y="1237696"/>
              <a:chExt cx="6768752" cy="1215752"/>
            </a:xfrm>
          </p:grpSpPr>
          <p:sp>
            <p:nvSpPr>
              <p:cNvPr id="9" name="TextBox 8"/>
              <p:cNvSpPr txBox="1"/>
              <p:nvPr/>
            </p:nvSpPr>
            <p:spPr>
              <a:xfrm>
                <a:off x="835968" y="1277144"/>
                <a:ext cx="6544344" cy="1107996"/>
              </a:xfrm>
              <a:prstGeom prst="rect">
                <a:avLst/>
              </a:prstGeom>
              <a:noFill/>
            </p:spPr>
            <p:txBody>
              <a:bodyPr wrap="square" rtlCol="0">
                <a:spAutoFit/>
              </a:bodyPr>
              <a:lstStyle/>
              <a:p>
                <a:pPr algn="ctr"/>
                <a:r>
                  <a:rPr lang="en-GB" sz="6600" dirty="0" smtClean="0"/>
                  <a:t>Store</a:t>
                </a:r>
                <a:endParaRPr lang="en-GB" sz="6600" dirty="0"/>
              </a:p>
            </p:txBody>
          </p:sp>
          <p:sp>
            <p:nvSpPr>
              <p:cNvPr id="10" name="Rounded Rectangle 9"/>
              <p:cNvSpPr/>
              <p:nvPr/>
            </p:nvSpPr>
            <p:spPr>
              <a:xfrm>
                <a:off x="611560" y="1237696"/>
                <a:ext cx="6768752" cy="1215752"/>
              </a:xfrm>
              <a:prstGeom prst="round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1334279" y="4867322"/>
              <a:ext cx="2251553" cy="1215752"/>
              <a:chOff x="611560" y="1237696"/>
              <a:chExt cx="6768752" cy="1215752"/>
            </a:xfrm>
          </p:grpSpPr>
          <p:sp>
            <p:nvSpPr>
              <p:cNvPr id="16" name="TextBox 15"/>
              <p:cNvSpPr txBox="1"/>
              <p:nvPr/>
            </p:nvSpPr>
            <p:spPr>
              <a:xfrm>
                <a:off x="835968" y="1277144"/>
                <a:ext cx="6544344" cy="1107996"/>
              </a:xfrm>
              <a:prstGeom prst="rect">
                <a:avLst/>
              </a:prstGeom>
              <a:noFill/>
            </p:spPr>
            <p:txBody>
              <a:bodyPr wrap="square" rtlCol="0">
                <a:spAutoFit/>
              </a:bodyPr>
              <a:lstStyle/>
              <a:p>
                <a:pPr algn="ctr"/>
                <a:r>
                  <a:rPr lang="en-GB" sz="6600" dirty="0" smtClean="0"/>
                  <a:t>Store</a:t>
                </a:r>
                <a:endParaRPr lang="en-GB" sz="6600" dirty="0"/>
              </a:p>
            </p:txBody>
          </p:sp>
          <p:sp>
            <p:nvSpPr>
              <p:cNvPr id="17" name="Rounded Rectangle 16"/>
              <p:cNvSpPr/>
              <p:nvPr/>
            </p:nvSpPr>
            <p:spPr>
              <a:xfrm>
                <a:off x="611560" y="1237696"/>
                <a:ext cx="6768752" cy="1215752"/>
              </a:xfrm>
              <a:prstGeom prst="round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3806263" y="5503723"/>
              <a:ext cx="2251553" cy="1215752"/>
              <a:chOff x="611560" y="1237696"/>
              <a:chExt cx="6768752" cy="1215752"/>
            </a:xfrm>
          </p:grpSpPr>
          <p:sp>
            <p:nvSpPr>
              <p:cNvPr id="19" name="TextBox 18"/>
              <p:cNvSpPr txBox="1"/>
              <p:nvPr/>
            </p:nvSpPr>
            <p:spPr>
              <a:xfrm>
                <a:off x="835968" y="1277144"/>
                <a:ext cx="6544344" cy="1107996"/>
              </a:xfrm>
              <a:prstGeom prst="rect">
                <a:avLst/>
              </a:prstGeom>
              <a:noFill/>
            </p:spPr>
            <p:txBody>
              <a:bodyPr wrap="square" rtlCol="0">
                <a:spAutoFit/>
              </a:bodyPr>
              <a:lstStyle/>
              <a:p>
                <a:pPr algn="ctr"/>
                <a:r>
                  <a:rPr lang="en-GB" sz="6600" dirty="0" smtClean="0"/>
                  <a:t>Store</a:t>
                </a:r>
                <a:endParaRPr lang="en-GB" sz="6600" dirty="0"/>
              </a:p>
            </p:txBody>
          </p:sp>
          <p:sp>
            <p:nvSpPr>
              <p:cNvPr id="20" name="Rounded Rectangle 19"/>
              <p:cNvSpPr/>
              <p:nvPr/>
            </p:nvSpPr>
            <p:spPr>
              <a:xfrm>
                <a:off x="611560" y="1237696"/>
                <a:ext cx="6768752" cy="1215752"/>
              </a:xfrm>
              <a:prstGeom prst="roundRect">
                <a:avLst/>
              </a:prstGeom>
              <a:noFill/>
              <a:ln w="349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0708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2000"/>
                                        <p:tgtEl>
                                          <p:spTgt spid="13"/>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427292"/>
            <a:ext cx="9365577" cy="1569660"/>
          </a:xfrm>
          <a:prstGeom prst="rect">
            <a:avLst/>
          </a:prstGeom>
          <a:noFill/>
        </p:spPr>
        <p:txBody>
          <a:bodyPr wrap="none" rtlCol="0">
            <a:spAutoFit/>
          </a:bodyPr>
          <a:lstStyle/>
          <a:p>
            <a:r>
              <a:rPr lang="en-GB" sz="9600" dirty="0" smtClean="0"/>
              <a:t>Parallels in History</a:t>
            </a:r>
            <a:endParaRPr lang="en-GB" sz="9600" dirty="0"/>
          </a:p>
        </p:txBody>
      </p:sp>
      <p:sp>
        <p:nvSpPr>
          <p:cNvPr id="3" name="TextBox 2"/>
          <p:cNvSpPr txBox="1"/>
          <p:nvPr/>
        </p:nvSpPr>
        <p:spPr>
          <a:xfrm>
            <a:off x="755576" y="3429000"/>
            <a:ext cx="8032263" cy="830997"/>
          </a:xfrm>
          <a:prstGeom prst="rect">
            <a:avLst/>
          </a:prstGeom>
          <a:noFill/>
        </p:spPr>
        <p:txBody>
          <a:bodyPr wrap="none" rtlCol="0">
            <a:spAutoFit/>
          </a:bodyPr>
          <a:lstStyle>
            <a:defPPr>
              <a:defRPr lang="en-US"/>
            </a:defPPr>
            <a:lvl1pPr>
              <a:defRPr sz="9600"/>
            </a:lvl1pPr>
          </a:lstStyle>
          <a:p>
            <a:r>
              <a:rPr lang="en-GB" sz="4800" dirty="0" smtClean="0">
                <a:solidFill>
                  <a:schemeClr val="accent1">
                    <a:lumMod val="75000"/>
                  </a:schemeClr>
                </a:solidFill>
              </a:rPr>
              <a:t>Even the indomitable succumb</a:t>
            </a:r>
            <a:endParaRPr lang="en-GB" sz="4800" dirty="0">
              <a:solidFill>
                <a:schemeClr val="accent1">
                  <a:lumMod val="75000"/>
                </a:schemeClr>
              </a:solidFill>
            </a:endParaRPr>
          </a:p>
        </p:txBody>
      </p:sp>
    </p:spTree>
    <p:extLst>
      <p:ext uri="{BB962C8B-B14F-4D97-AF65-F5344CB8AC3E}">
        <p14:creationId xmlns:p14="http://schemas.microsoft.com/office/powerpoint/2010/main" val="37530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42207"/>
            <a:ext cx="7776864" cy="5795105"/>
          </a:xfrm>
          <a:prstGeom prst="rect">
            <a:avLst/>
          </a:prstGeom>
        </p:spPr>
      </p:pic>
    </p:spTree>
    <p:extLst>
      <p:ext uri="{BB962C8B-B14F-4D97-AF65-F5344CB8AC3E}">
        <p14:creationId xmlns:p14="http://schemas.microsoft.com/office/powerpoint/2010/main" val="7447312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ts1.mm.bing.net/images/thumbnail.aspx?q=4607697265821444&amp;id=4f064c3904488be519522a960aec75ce&amp;url=http%3a%2f%2f3.bp.blogspot.com%2f-zt6EI_h8hTE%2fTpeN23qbLfI%2fAAAAAAAAAEs%2fUGnlhjQN9pU%2fs1600%2ffaastest-car-Thrust-SSC.jpg"/>
          <p:cNvPicPr>
            <a:picLocks noChangeAspect="1" noChangeArrowheads="1"/>
          </p:cNvPicPr>
          <p:nvPr/>
        </p:nvPicPr>
        <p:blipFill rotWithShape="1">
          <a:blip r:embed="rId3">
            <a:extLst>
              <a:ext uri="{28A0092B-C50C-407E-A947-70E740481C1C}">
                <a14:useLocalDpi xmlns:a14="http://schemas.microsoft.com/office/drawing/2010/main" val="0"/>
              </a:ext>
            </a:extLst>
          </a:blip>
          <a:srcRect l="6622" t="17215" r="5872"/>
          <a:stretch/>
        </p:blipFill>
        <p:spPr bwMode="auto">
          <a:xfrm>
            <a:off x="5431808" y="4184664"/>
            <a:ext cx="3748703" cy="23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496" y="620688"/>
            <a:ext cx="6667595" cy="1446550"/>
          </a:xfrm>
          <a:prstGeom prst="rect">
            <a:avLst/>
          </a:prstGeom>
          <a:noFill/>
        </p:spPr>
        <p:txBody>
          <a:bodyPr wrap="none" rtlCol="0">
            <a:spAutoFit/>
          </a:bodyPr>
          <a:lstStyle/>
          <a:p>
            <a:r>
              <a:rPr lang="en-GB" sz="8800" dirty="0" smtClean="0"/>
              <a:t>BI governance</a:t>
            </a:r>
            <a:endParaRPr lang="en-GB" sz="8800" dirty="0"/>
          </a:p>
        </p:txBody>
      </p:sp>
      <p:sp>
        <p:nvSpPr>
          <p:cNvPr id="3" name="TextBox 2"/>
          <p:cNvSpPr txBox="1"/>
          <p:nvPr/>
        </p:nvSpPr>
        <p:spPr>
          <a:xfrm>
            <a:off x="576064" y="1988840"/>
            <a:ext cx="8964488" cy="2308324"/>
          </a:xfrm>
          <a:prstGeom prst="rect">
            <a:avLst/>
          </a:prstGeom>
          <a:noFill/>
        </p:spPr>
        <p:txBody>
          <a:bodyPr wrap="square" rtlCol="0">
            <a:spAutoFit/>
          </a:bodyPr>
          <a:lstStyle>
            <a:defPPr>
              <a:defRPr lang="en-US"/>
            </a:defPPr>
            <a:lvl1pPr>
              <a:defRPr sz="4800">
                <a:solidFill>
                  <a:schemeClr val="accent1">
                    <a:lumMod val="75000"/>
                  </a:schemeClr>
                </a:solidFill>
              </a:defRPr>
            </a:lvl1pPr>
          </a:lstStyle>
          <a:p>
            <a:r>
              <a:rPr lang="en-GB" dirty="0"/>
              <a:t>C</a:t>
            </a:r>
            <a:r>
              <a:rPr lang="en-GB" dirty="0" smtClean="0"/>
              <a:t>entrally defined data models</a:t>
            </a:r>
          </a:p>
          <a:p>
            <a:r>
              <a:rPr lang="en-GB" dirty="0" smtClean="0"/>
              <a:t>Persist data in natural store</a:t>
            </a:r>
          </a:p>
          <a:p>
            <a:r>
              <a:rPr lang="en-GB" dirty="0" smtClean="0"/>
              <a:t>Fetch when needed, </a:t>
            </a:r>
            <a:r>
              <a:rPr lang="en-GB" dirty="0" smtClean="0"/>
              <a:t>agile</a:t>
            </a:r>
            <a:endParaRPr lang="en-GB" dirty="0" smtClean="0"/>
          </a:p>
        </p:txBody>
      </p:sp>
      <p:sp>
        <p:nvSpPr>
          <p:cNvPr id="4" name="TextBox 3"/>
          <p:cNvSpPr txBox="1"/>
          <p:nvPr/>
        </p:nvSpPr>
        <p:spPr>
          <a:xfrm>
            <a:off x="899592" y="5229200"/>
            <a:ext cx="7841634" cy="1446550"/>
          </a:xfrm>
          <a:prstGeom prst="rect">
            <a:avLst/>
          </a:prstGeom>
          <a:noFill/>
        </p:spPr>
        <p:txBody>
          <a:bodyPr wrap="none" rtlCol="0">
            <a:spAutoFit/>
          </a:bodyPr>
          <a:lstStyle/>
          <a:p>
            <a:r>
              <a:rPr lang="en-GB" sz="8800" dirty="0" smtClean="0"/>
              <a:t>Analytical power</a:t>
            </a:r>
            <a:endParaRPr lang="en-GB" sz="8800" dirty="0"/>
          </a:p>
        </p:txBody>
      </p:sp>
    </p:spTree>
    <p:extLst>
      <p:ext uri="{BB962C8B-B14F-4D97-AF65-F5344CB8AC3E}">
        <p14:creationId xmlns:p14="http://schemas.microsoft.com/office/powerpoint/2010/main" val="15698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268760"/>
            <a:ext cx="8422883" cy="1569660"/>
          </a:xfrm>
          <a:prstGeom prst="rect">
            <a:avLst/>
          </a:prstGeom>
          <a:noFill/>
        </p:spPr>
        <p:txBody>
          <a:bodyPr wrap="none" rtlCol="0">
            <a:spAutoFit/>
          </a:bodyPr>
          <a:lstStyle/>
          <a:p>
            <a:r>
              <a:rPr lang="en-GB" sz="9600" dirty="0" smtClean="0"/>
              <a:t>Accelerator for…</a:t>
            </a:r>
            <a:endParaRPr lang="en-GB" sz="9600" dirty="0"/>
          </a:p>
        </p:txBody>
      </p:sp>
      <p:sp>
        <p:nvSpPr>
          <p:cNvPr id="3" name="TextBox 2"/>
          <p:cNvSpPr txBox="1"/>
          <p:nvPr/>
        </p:nvSpPr>
        <p:spPr>
          <a:xfrm>
            <a:off x="971600" y="3437384"/>
            <a:ext cx="7272809" cy="830997"/>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EDW – analytics stress relief</a:t>
            </a:r>
            <a:endParaRPr lang="en-GB" sz="4800" dirty="0">
              <a:solidFill>
                <a:schemeClr val="accent1">
                  <a:lumMod val="75000"/>
                </a:schemeClr>
              </a:solidFill>
            </a:endParaRPr>
          </a:p>
        </p:txBody>
      </p:sp>
      <p:sp>
        <p:nvSpPr>
          <p:cNvPr id="4" name="TextBox 3"/>
          <p:cNvSpPr txBox="1"/>
          <p:nvPr/>
        </p:nvSpPr>
        <p:spPr>
          <a:xfrm>
            <a:off x="1475656" y="4869160"/>
            <a:ext cx="6912768" cy="830997"/>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Hadoop – BI analytics</a:t>
            </a:r>
            <a:endParaRPr lang="en-GB" sz="4800" dirty="0">
              <a:solidFill>
                <a:schemeClr val="accent1">
                  <a:lumMod val="75000"/>
                </a:schemeClr>
              </a:solidFill>
            </a:endParaRPr>
          </a:p>
        </p:txBody>
      </p:sp>
    </p:spTree>
    <p:extLst>
      <p:ext uri="{BB962C8B-B14F-4D97-AF65-F5344CB8AC3E}">
        <p14:creationId xmlns:p14="http://schemas.microsoft.com/office/powerpoint/2010/main" val="149839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8695457" cy="1569660"/>
          </a:xfrm>
          <a:prstGeom prst="rect">
            <a:avLst/>
          </a:prstGeom>
          <a:noFill/>
        </p:spPr>
        <p:txBody>
          <a:bodyPr wrap="none" rtlCol="0">
            <a:spAutoFit/>
          </a:bodyPr>
          <a:lstStyle/>
          <a:p>
            <a:r>
              <a:rPr lang="en-GB" sz="9600" dirty="0" smtClean="0"/>
              <a:t>…discovery again</a:t>
            </a:r>
            <a:endParaRPr lang="en-GB" sz="9600" dirty="0"/>
          </a:p>
        </p:txBody>
      </p:sp>
      <p:sp>
        <p:nvSpPr>
          <p:cNvPr id="3" name="TextBox 2"/>
          <p:cNvSpPr txBox="1"/>
          <p:nvPr/>
        </p:nvSpPr>
        <p:spPr>
          <a:xfrm>
            <a:off x="971600" y="3645024"/>
            <a:ext cx="7272809" cy="830997"/>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The new data pioneers</a:t>
            </a:r>
            <a:endParaRPr lang="en-GB" sz="4800" dirty="0">
              <a:solidFill>
                <a:schemeClr val="accent1">
                  <a:lumMod val="75000"/>
                </a:schemeClr>
              </a:solidFill>
            </a:endParaRPr>
          </a:p>
        </p:txBody>
      </p:sp>
      <p:grpSp>
        <p:nvGrpSpPr>
          <p:cNvPr id="6" name="Group 5"/>
          <p:cNvGrpSpPr/>
          <p:nvPr/>
        </p:nvGrpSpPr>
        <p:grpSpPr>
          <a:xfrm>
            <a:off x="3059832" y="2899390"/>
            <a:ext cx="1103323" cy="1522485"/>
            <a:chOff x="3098000" y="2899390"/>
            <a:chExt cx="1103323" cy="1522485"/>
          </a:xfrm>
        </p:grpSpPr>
        <p:sp>
          <p:nvSpPr>
            <p:cNvPr id="4" name="TextBox 3"/>
            <p:cNvSpPr txBox="1"/>
            <p:nvPr/>
          </p:nvSpPr>
          <p:spPr>
            <a:xfrm>
              <a:off x="3203848" y="2899390"/>
              <a:ext cx="997475" cy="830997"/>
            </a:xfrm>
            <a:prstGeom prst="rect">
              <a:avLst/>
            </a:prstGeom>
            <a:noFill/>
          </p:spPr>
          <p:txBody>
            <a:bodyPr wrap="square" rtlCol="0">
              <a:spAutoFit/>
            </a:bodyPr>
            <a:lstStyle>
              <a:defPPr>
                <a:defRPr lang="en-US"/>
              </a:defPPr>
              <a:lvl1pPr>
                <a:defRPr sz="9600"/>
              </a:lvl1pPr>
            </a:lstStyle>
            <a:p>
              <a:r>
                <a:rPr lang="en-GB" sz="4800" dirty="0" smtClean="0">
                  <a:solidFill>
                    <a:schemeClr val="accent1">
                      <a:lumMod val="75000"/>
                    </a:schemeClr>
                  </a:solidFill>
                </a:rPr>
                <a:t>big</a:t>
              </a:r>
              <a:endParaRPr lang="en-GB" sz="4800" dirty="0">
                <a:solidFill>
                  <a:schemeClr val="accent1">
                    <a:lumMod val="75000"/>
                  </a:schemeClr>
                </a:solidFill>
              </a:endParaRPr>
            </a:p>
          </p:txBody>
        </p:sp>
        <p:sp>
          <p:nvSpPr>
            <p:cNvPr id="5" name="Freeform 4"/>
            <p:cNvSpPr/>
            <p:nvPr/>
          </p:nvSpPr>
          <p:spPr>
            <a:xfrm>
              <a:off x="3098000" y="3589361"/>
              <a:ext cx="382179" cy="832514"/>
            </a:xfrm>
            <a:custGeom>
              <a:avLst/>
              <a:gdLst>
                <a:gd name="connsiteX0" fmla="*/ 382179 w 382179"/>
                <a:gd name="connsiteY0" fmla="*/ 0 h 832514"/>
                <a:gd name="connsiteX1" fmla="*/ 150167 w 382179"/>
                <a:gd name="connsiteY1" fmla="*/ 682388 h 832514"/>
                <a:gd name="connsiteX2" fmla="*/ 42 w 382179"/>
                <a:gd name="connsiteY2" fmla="*/ 818866 h 832514"/>
                <a:gd name="connsiteX3" fmla="*/ 163815 w 382179"/>
                <a:gd name="connsiteY3" fmla="*/ 750627 h 832514"/>
                <a:gd name="connsiteX4" fmla="*/ 286645 w 382179"/>
                <a:gd name="connsiteY4" fmla="*/ 818866 h 832514"/>
                <a:gd name="connsiteX5" fmla="*/ 300293 w 382179"/>
                <a:gd name="connsiteY5" fmla="*/ 832514 h 832514"/>
                <a:gd name="connsiteX6" fmla="*/ 300293 w 382179"/>
                <a:gd name="connsiteY6" fmla="*/ 832514 h 8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9" h="832514">
                  <a:moveTo>
                    <a:pt x="382179" y="0"/>
                  </a:moveTo>
                  <a:cubicBezTo>
                    <a:pt x="298017" y="272955"/>
                    <a:pt x="213856" y="545910"/>
                    <a:pt x="150167" y="682388"/>
                  </a:cubicBezTo>
                  <a:cubicBezTo>
                    <a:pt x="86478" y="818866"/>
                    <a:pt x="-2233" y="807493"/>
                    <a:pt x="42" y="818866"/>
                  </a:cubicBezTo>
                  <a:cubicBezTo>
                    <a:pt x="2317" y="830239"/>
                    <a:pt x="116048" y="750627"/>
                    <a:pt x="163815" y="750627"/>
                  </a:cubicBezTo>
                  <a:cubicBezTo>
                    <a:pt x="211582" y="750627"/>
                    <a:pt x="263899" y="805218"/>
                    <a:pt x="286645" y="818866"/>
                  </a:cubicBezTo>
                  <a:cubicBezTo>
                    <a:pt x="309391" y="832514"/>
                    <a:pt x="300293" y="832514"/>
                    <a:pt x="300293" y="832514"/>
                  </a:cubicBezTo>
                  <a:lnTo>
                    <a:pt x="300293" y="8325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529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Paul.Groom\AppData\Local\Temp\ga1qpwl2.0yu.png"/>
          <p:cNvPicPr>
            <a:picLocks noChangeAspect="1" noChangeArrowheads="1"/>
          </p:cNvPicPr>
          <p:nvPr/>
        </p:nvPicPr>
        <p:blipFill rotWithShape="1">
          <a:blip r:embed="rId3">
            <a:extLst>
              <a:ext uri="{28A0092B-C50C-407E-A947-70E740481C1C}">
                <a14:useLocalDpi xmlns:a14="http://schemas.microsoft.com/office/drawing/2010/main" val="0"/>
              </a:ext>
            </a:extLst>
          </a:blip>
          <a:srcRect r="5033"/>
          <a:stretch/>
        </p:blipFill>
        <p:spPr bwMode="auto">
          <a:xfrm>
            <a:off x="1144059" y="836712"/>
            <a:ext cx="6766154" cy="527685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Paul.Groom\AppData\Local\Temp\y21i2r0h.4e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060" y="836712"/>
            <a:ext cx="6766153" cy="52776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Users\Paul.Groom\AppData\Local\Temp\hqsr1mz5.gm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308" y="6280372"/>
            <a:ext cx="1562100" cy="25717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87824" y="3212976"/>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42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ircle(out)">
                                      <p:cBhvr>
                                        <p:cTn id="7" dur="2000"/>
                                        <p:tgtEl>
                                          <p:spTgt spid="24580"/>
                                        </p:tgtEl>
                                      </p:cBhvr>
                                    </p:animEffect>
                                  </p:childTnLst>
                                </p:cTn>
                              </p:par>
                            </p:childTnLst>
                          </p:cTn>
                        </p:par>
                        <p:par>
                          <p:cTn id="8" fill="hold">
                            <p:stCondLst>
                              <p:cond delay="2000"/>
                            </p:stCondLst>
                            <p:childTnLst>
                              <p:par>
                                <p:cTn id="9" presetID="21" presetClass="entr" presetSubtype="1"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RREhAHhSXbYTpAChFIHee0RGDJMNDQJ_0XA70VASO-OrIoXk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51540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4024" y="3140968"/>
            <a:ext cx="7870424" cy="1569660"/>
          </a:xfrm>
          <a:prstGeom prst="rect">
            <a:avLst/>
          </a:prstGeom>
          <a:noFill/>
        </p:spPr>
        <p:txBody>
          <a:bodyPr wrap="none" rtlCol="0">
            <a:spAutoFit/>
          </a:bodyPr>
          <a:lstStyle>
            <a:defPPr>
              <a:defRPr lang="en-US"/>
            </a:defPPr>
            <a:lvl1pPr>
              <a:defRPr sz="9600"/>
            </a:lvl1pPr>
          </a:lstStyle>
          <a:p>
            <a:r>
              <a:rPr lang="en-GB" sz="4800" dirty="0" smtClean="0">
                <a:solidFill>
                  <a:schemeClr val="accent1">
                    <a:lumMod val="75000"/>
                  </a:schemeClr>
                </a:solidFill>
              </a:rPr>
              <a:t>“It’s not EDW growing pains,</a:t>
            </a:r>
          </a:p>
          <a:p>
            <a:r>
              <a:rPr lang="en-GB" sz="4800" dirty="0">
                <a:solidFill>
                  <a:schemeClr val="accent1">
                    <a:lumMod val="75000"/>
                  </a:schemeClr>
                </a:solidFill>
              </a:rPr>
              <a:t>i</a:t>
            </a:r>
            <a:r>
              <a:rPr lang="en-GB" sz="4800" dirty="0" smtClean="0">
                <a:solidFill>
                  <a:schemeClr val="accent1">
                    <a:lumMod val="75000"/>
                  </a:schemeClr>
                </a:solidFill>
              </a:rPr>
              <a:t>t’s the early onset of old age!”</a:t>
            </a:r>
            <a:endParaRPr lang="en-GB" sz="4800" dirty="0">
              <a:solidFill>
                <a:schemeClr val="accent1">
                  <a:lumMod val="75000"/>
                </a:schemeClr>
              </a:solidFill>
            </a:endParaRPr>
          </a:p>
        </p:txBody>
      </p:sp>
      <p:sp>
        <p:nvSpPr>
          <p:cNvPr id="4" name="TextBox 3"/>
          <p:cNvSpPr txBox="1"/>
          <p:nvPr/>
        </p:nvSpPr>
        <p:spPr>
          <a:xfrm>
            <a:off x="755576" y="1268760"/>
            <a:ext cx="1970411" cy="1569660"/>
          </a:xfrm>
          <a:prstGeom prst="rect">
            <a:avLst/>
          </a:prstGeom>
          <a:noFill/>
        </p:spPr>
        <p:txBody>
          <a:bodyPr wrap="none" rtlCol="0">
            <a:spAutoFit/>
          </a:bodyPr>
          <a:lstStyle/>
          <a:p>
            <a:r>
              <a:rPr lang="en-GB" sz="9600" dirty="0" smtClean="0"/>
              <a:t>So?</a:t>
            </a:r>
            <a:endParaRPr lang="en-GB" sz="9600" dirty="0"/>
          </a:p>
        </p:txBody>
      </p:sp>
    </p:spTree>
    <p:extLst>
      <p:ext uri="{BB962C8B-B14F-4D97-AF65-F5344CB8AC3E}">
        <p14:creationId xmlns:p14="http://schemas.microsoft.com/office/powerpoint/2010/main" val="304133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up)">
                                      <p:cBhvr>
                                        <p:cTn id="11"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44624"/>
            <a:ext cx="4572000" cy="1828800"/>
          </a:xfrm>
          <a:prstGeom prst="rect">
            <a:avLst/>
          </a:prstGeom>
        </p:spPr>
      </p:pic>
      <p:grpSp>
        <p:nvGrpSpPr>
          <p:cNvPr id="292869" name="Group 38"/>
          <p:cNvGrpSpPr>
            <a:grpSpLocks/>
          </p:cNvGrpSpPr>
          <p:nvPr/>
        </p:nvGrpSpPr>
        <p:grpSpPr bwMode="auto">
          <a:xfrm>
            <a:off x="363538" y="1430338"/>
            <a:ext cx="3983037" cy="4349750"/>
            <a:chOff x="1070588" y="1327509"/>
            <a:chExt cx="3983742" cy="4349810"/>
          </a:xfrm>
        </p:grpSpPr>
        <p:sp>
          <p:nvSpPr>
            <p:cNvPr id="14" name="Rounded Rectangle 13"/>
            <p:cNvSpPr/>
            <p:nvPr/>
          </p:nvSpPr>
          <p:spPr bwMode="auto">
            <a:xfrm>
              <a:off x="1070588" y="1537062"/>
              <a:ext cx="3983742" cy="4140257"/>
            </a:xfrm>
            <a:prstGeom prst="roundRect">
              <a:avLst/>
            </a:prstGeom>
            <a:noFill/>
            <a:ln w="28575" cap="flat" cmpd="sng" algn="ctr">
              <a:solidFill>
                <a:schemeClr val="accent5">
                  <a:lumMod val="75000"/>
                </a:schemeClr>
              </a:solidFill>
              <a:prstDash val="solid"/>
              <a:round/>
              <a:headEnd type="none" w="med" len="med"/>
              <a:tailEnd type="none" w="med" len="med"/>
            </a:ln>
            <a:effectLst/>
            <a:extLst/>
          </p:spPr>
          <p:txBody>
            <a:bodyPr anchor="ctr">
              <a:spAutoFit/>
            </a:bodyPr>
            <a:lstStyle/>
            <a:p>
              <a:pPr>
                <a:defRPr/>
              </a:pPr>
              <a:endParaRPr lang="en-US" sz="1600" dirty="0">
                <a:solidFill>
                  <a:srgbClr val="000000"/>
                </a:solidFill>
              </a:endParaRPr>
            </a:p>
          </p:txBody>
        </p:sp>
        <p:sp>
          <p:nvSpPr>
            <p:cNvPr id="292877" name="Rectangle 3"/>
            <p:cNvSpPr txBox="1">
              <a:spLocks noChangeArrowheads="1"/>
            </p:cNvSpPr>
            <p:nvPr/>
          </p:nvSpPr>
          <p:spPr bwMode="auto">
            <a:xfrm>
              <a:off x="2611054" y="1327509"/>
              <a:ext cx="902811" cy="387798"/>
            </a:xfrm>
            <a:prstGeom prst="rect">
              <a:avLst/>
            </a:prstGeom>
            <a:solidFill>
              <a:schemeClr val="bg1"/>
            </a:solidFill>
            <a:ln w="9525">
              <a:noFill/>
              <a:miter lim="800000"/>
              <a:headEnd/>
              <a:tailEnd/>
            </a:ln>
          </p:spPr>
          <p:txBody>
            <a:bodyPr wrap="none" anchor="ctr">
              <a:spAutoFit/>
            </a:bodyPr>
            <a:lstStyle/>
            <a:p>
              <a:pPr eaLnBrk="0" hangingPunct="0">
                <a:lnSpc>
                  <a:spcPct val="120000"/>
                </a:lnSpc>
              </a:pPr>
              <a:r>
                <a:rPr lang="en-US" sz="1600">
                  <a:solidFill>
                    <a:srgbClr val="000000"/>
                  </a:solidFill>
                </a:rPr>
                <a:t>connect</a:t>
              </a:r>
            </a:p>
          </p:txBody>
        </p:sp>
        <p:grpSp>
          <p:nvGrpSpPr>
            <p:cNvPr id="292878" name="Group 37"/>
            <p:cNvGrpSpPr>
              <a:grpSpLocks/>
            </p:cNvGrpSpPr>
            <p:nvPr/>
          </p:nvGrpSpPr>
          <p:grpSpPr bwMode="auto">
            <a:xfrm>
              <a:off x="1341884" y="1771284"/>
              <a:ext cx="1826159" cy="547592"/>
              <a:chOff x="1341884" y="1771284"/>
              <a:chExt cx="1826159" cy="547592"/>
            </a:xfrm>
          </p:grpSpPr>
          <p:pic>
            <p:nvPicPr>
              <p:cNvPr id="292897" name="Picture 9" descr="globe_icon_sm"/>
              <p:cNvPicPr>
                <a:picLocks noChangeAspect="1" noChangeArrowheads="1"/>
              </p:cNvPicPr>
              <p:nvPr/>
            </p:nvPicPr>
            <p:blipFill>
              <a:blip r:embed="rId4"/>
              <a:srcRect/>
              <a:stretch>
                <a:fillRect/>
              </a:stretch>
            </p:blipFill>
            <p:spPr bwMode="auto">
              <a:xfrm>
                <a:off x="1341884" y="1779126"/>
                <a:ext cx="539750" cy="539750"/>
              </a:xfrm>
              <a:prstGeom prst="rect">
                <a:avLst/>
              </a:prstGeom>
              <a:noFill/>
              <a:ln w="9525">
                <a:noFill/>
                <a:miter lim="800000"/>
                <a:headEnd/>
                <a:tailEnd/>
              </a:ln>
            </p:spPr>
          </p:pic>
          <p:sp>
            <p:nvSpPr>
              <p:cNvPr id="292898" name="Rectangle 24"/>
              <p:cNvSpPr>
                <a:spLocks noChangeArrowheads="1"/>
              </p:cNvSpPr>
              <p:nvPr/>
            </p:nvSpPr>
            <p:spPr bwMode="auto">
              <a:xfrm>
                <a:off x="1832421" y="1771284"/>
                <a:ext cx="1335622"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kognitio.com</a:t>
                </a:r>
              </a:p>
            </p:txBody>
          </p:sp>
        </p:grpSp>
        <p:grpSp>
          <p:nvGrpSpPr>
            <p:cNvPr id="292879" name="Group 31"/>
            <p:cNvGrpSpPr>
              <a:grpSpLocks/>
            </p:cNvGrpSpPr>
            <p:nvPr/>
          </p:nvGrpSpPr>
          <p:grpSpPr bwMode="auto">
            <a:xfrm>
              <a:off x="1335534" y="2356388"/>
              <a:ext cx="1660988" cy="539750"/>
              <a:chOff x="1335534" y="2418889"/>
              <a:chExt cx="1660988" cy="539750"/>
            </a:xfrm>
          </p:grpSpPr>
          <p:pic>
            <p:nvPicPr>
              <p:cNvPr id="292895" name="Picture 10" descr="telnic logo"/>
              <p:cNvPicPr>
                <a:picLocks noChangeAspect="1" noChangeArrowheads="1"/>
              </p:cNvPicPr>
              <p:nvPr/>
            </p:nvPicPr>
            <p:blipFill>
              <a:blip r:embed="rId5"/>
              <a:srcRect/>
              <a:stretch>
                <a:fillRect/>
              </a:stretch>
            </p:blipFill>
            <p:spPr bwMode="auto">
              <a:xfrm>
                <a:off x="1335534" y="2418889"/>
                <a:ext cx="550862" cy="539750"/>
              </a:xfrm>
              <a:prstGeom prst="rect">
                <a:avLst/>
              </a:prstGeom>
              <a:noFill/>
              <a:ln w="9525">
                <a:noFill/>
                <a:miter lim="800000"/>
                <a:headEnd/>
                <a:tailEnd/>
              </a:ln>
            </p:spPr>
          </p:pic>
          <p:sp>
            <p:nvSpPr>
              <p:cNvPr id="292896" name="Rectangle 25"/>
              <p:cNvSpPr>
                <a:spLocks noChangeArrowheads="1"/>
              </p:cNvSpPr>
              <p:nvPr/>
            </p:nvSpPr>
            <p:spPr bwMode="auto">
              <a:xfrm>
                <a:off x="1832421" y="2451776"/>
                <a:ext cx="1164101"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kognitio.tel</a:t>
                </a:r>
              </a:p>
            </p:txBody>
          </p:sp>
        </p:grpSp>
        <p:grpSp>
          <p:nvGrpSpPr>
            <p:cNvPr id="292880" name="Group 32"/>
            <p:cNvGrpSpPr>
              <a:grpSpLocks/>
            </p:cNvGrpSpPr>
            <p:nvPr/>
          </p:nvGrpSpPr>
          <p:grpSpPr bwMode="auto">
            <a:xfrm>
              <a:off x="1430784" y="2933650"/>
              <a:ext cx="2181291" cy="473976"/>
              <a:chOff x="1430784" y="3018073"/>
              <a:chExt cx="2181291" cy="473976"/>
            </a:xfrm>
          </p:grpSpPr>
          <p:pic>
            <p:nvPicPr>
              <p:cNvPr id="292893" name="Picture 5" descr="icon-blog"/>
              <p:cNvPicPr>
                <a:picLocks noChangeAspect="1" noChangeArrowheads="1"/>
              </p:cNvPicPr>
              <p:nvPr/>
            </p:nvPicPr>
            <p:blipFill>
              <a:blip r:embed="rId6"/>
              <a:srcRect/>
              <a:stretch>
                <a:fillRect/>
              </a:stretch>
            </p:blipFill>
            <p:spPr bwMode="auto">
              <a:xfrm>
                <a:off x="1430784" y="3074880"/>
                <a:ext cx="360362" cy="360362"/>
              </a:xfrm>
              <a:prstGeom prst="rect">
                <a:avLst/>
              </a:prstGeom>
              <a:noFill/>
              <a:ln w="9525">
                <a:noFill/>
                <a:miter lim="800000"/>
                <a:headEnd/>
                <a:tailEnd/>
              </a:ln>
            </p:spPr>
          </p:pic>
          <p:sp>
            <p:nvSpPr>
              <p:cNvPr id="292894" name="Rectangle 26"/>
              <p:cNvSpPr>
                <a:spLocks noChangeArrowheads="1"/>
              </p:cNvSpPr>
              <p:nvPr/>
            </p:nvSpPr>
            <p:spPr bwMode="auto">
              <a:xfrm>
                <a:off x="1832421" y="3018073"/>
                <a:ext cx="1779654"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kognitio.com/blog</a:t>
                </a:r>
              </a:p>
            </p:txBody>
          </p:sp>
        </p:grpSp>
        <p:grpSp>
          <p:nvGrpSpPr>
            <p:cNvPr id="292881" name="Group 33"/>
            <p:cNvGrpSpPr>
              <a:grpSpLocks/>
            </p:cNvGrpSpPr>
            <p:nvPr/>
          </p:nvGrpSpPr>
          <p:grpSpPr bwMode="auto">
            <a:xfrm>
              <a:off x="1430784" y="3445138"/>
              <a:ext cx="2331845" cy="473976"/>
              <a:chOff x="1430784" y="3554865"/>
              <a:chExt cx="2331845" cy="473976"/>
            </a:xfrm>
          </p:grpSpPr>
          <p:pic>
            <p:nvPicPr>
              <p:cNvPr id="292891" name="Picture 8" descr="icon-twitter"/>
              <p:cNvPicPr>
                <a:picLocks noChangeAspect="1" noChangeArrowheads="1"/>
              </p:cNvPicPr>
              <p:nvPr/>
            </p:nvPicPr>
            <p:blipFill>
              <a:blip r:embed="rId7"/>
              <a:srcRect/>
              <a:stretch>
                <a:fillRect/>
              </a:stretch>
            </p:blipFill>
            <p:spPr bwMode="auto">
              <a:xfrm>
                <a:off x="1430784" y="3611672"/>
                <a:ext cx="360362" cy="360362"/>
              </a:xfrm>
              <a:prstGeom prst="rect">
                <a:avLst/>
              </a:prstGeom>
              <a:noFill/>
              <a:ln w="9525">
                <a:noFill/>
                <a:miter lim="800000"/>
                <a:headEnd/>
                <a:tailEnd/>
              </a:ln>
            </p:spPr>
          </p:pic>
          <p:sp>
            <p:nvSpPr>
              <p:cNvPr id="292892" name="Rectangle 27"/>
              <p:cNvSpPr>
                <a:spLocks noChangeArrowheads="1"/>
              </p:cNvSpPr>
              <p:nvPr/>
            </p:nvSpPr>
            <p:spPr bwMode="auto">
              <a:xfrm>
                <a:off x="1832421" y="3554865"/>
                <a:ext cx="1930208"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twitter.com/kognitio</a:t>
                </a:r>
              </a:p>
            </p:txBody>
          </p:sp>
        </p:grpSp>
        <p:grpSp>
          <p:nvGrpSpPr>
            <p:cNvPr id="292882" name="Group 34"/>
            <p:cNvGrpSpPr>
              <a:grpSpLocks/>
            </p:cNvGrpSpPr>
            <p:nvPr/>
          </p:nvGrpSpPr>
          <p:grpSpPr bwMode="auto">
            <a:xfrm>
              <a:off x="1430784" y="3956626"/>
              <a:ext cx="3535828" cy="473976"/>
              <a:chOff x="1430784" y="4266739"/>
              <a:chExt cx="3535828" cy="473976"/>
            </a:xfrm>
          </p:grpSpPr>
          <p:pic>
            <p:nvPicPr>
              <p:cNvPr id="292889" name="Picture 7" descr="icon-linkedin"/>
              <p:cNvPicPr>
                <a:picLocks noChangeAspect="1" noChangeArrowheads="1"/>
              </p:cNvPicPr>
              <p:nvPr/>
            </p:nvPicPr>
            <p:blipFill>
              <a:blip r:embed="rId8"/>
              <a:srcRect/>
              <a:stretch>
                <a:fillRect/>
              </a:stretch>
            </p:blipFill>
            <p:spPr bwMode="auto">
              <a:xfrm>
                <a:off x="1430784" y="4323546"/>
                <a:ext cx="360362" cy="360362"/>
              </a:xfrm>
              <a:prstGeom prst="rect">
                <a:avLst/>
              </a:prstGeom>
              <a:noFill/>
              <a:ln w="9525">
                <a:noFill/>
                <a:miter lim="800000"/>
                <a:headEnd/>
                <a:tailEnd/>
              </a:ln>
            </p:spPr>
          </p:pic>
          <p:sp>
            <p:nvSpPr>
              <p:cNvPr id="292890" name="Rectangle 28"/>
              <p:cNvSpPr>
                <a:spLocks noChangeArrowheads="1"/>
              </p:cNvSpPr>
              <p:nvPr/>
            </p:nvSpPr>
            <p:spPr bwMode="auto">
              <a:xfrm>
                <a:off x="1832421" y="4266739"/>
                <a:ext cx="3134191"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linkedin.com/companies/kognitio</a:t>
                </a:r>
              </a:p>
            </p:txBody>
          </p:sp>
        </p:grpSp>
        <p:grpSp>
          <p:nvGrpSpPr>
            <p:cNvPr id="292883" name="Group 35"/>
            <p:cNvGrpSpPr>
              <a:grpSpLocks/>
            </p:cNvGrpSpPr>
            <p:nvPr/>
          </p:nvGrpSpPr>
          <p:grpSpPr bwMode="auto">
            <a:xfrm>
              <a:off x="1430784" y="4468114"/>
              <a:ext cx="2341592" cy="473976"/>
              <a:chOff x="1430784" y="4821119"/>
              <a:chExt cx="2341592" cy="473976"/>
            </a:xfrm>
          </p:grpSpPr>
          <p:pic>
            <p:nvPicPr>
              <p:cNvPr id="292887" name="Picture 6" descr="icon-facebook"/>
              <p:cNvPicPr>
                <a:picLocks noChangeAspect="1" noChangeArrowheads="1"/>
              </p:cNvPicPr>
              <p:nvPr/>
            </p:nvPicPr>
            <p:blipFill>
              <a:blip r:embed="rId9"/>
              <a:srcRect/>
              <a:stretch>
                <a:fillRect/>
              </a:stretch>
            </p:blipFill>
            <p:spPr bwMode="auto">
              <a:xfrm>
                <a:off x="1430784" y="4877926"/>
                <a:ext cx="360362" cy="360363"/>
              </a:xfrm>
              <a:prstGeom prst="rect">
                <a:avLst/>
              </a:prstGeom>
              <a:noFill/>
              <a:ln w="9525">
                <a:noFill/>
                <a:miter lim="800000"/>
                <a:headEnd/>
                <a:tailEnd/>
              </a:ln>
            </p:spPr>
          </p:pic>
          <p:sp>
            <p:nvSpPr>
              <p:cNvPr id="292888" name="Rectangle 29"/>
              <p:cNvSpPr>
                <a:spLocks noChangeArrowheads="1"/>
              </p:cNvSpPr>
              <p:nvPr/>
            </p:nvSpPr>
            <p:spPr bwMode="auto">
              <a:xfrm>
                <a:off x="1832421" y="4821119"/>
                <a:ext cx="1939955"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a:solidFill>
                      <a:srgbClr val="000000"/>
                    </a:solidFill>
                  </a:rPr>
                  <a:t>tinyurl.com/kognitio</a:t>
                </a:r>
              </a:p>
            </p:txBody>
          </p:sp>
        </p:grpSp>
        <p:grpSp>
          <p:nvGrpSpPr>
            <p:cNvPr id="292884" name="Group 36"/>
            <p:cNvGrpSpPr>
              <a:grpSpLocks/>
            </p:cNvGrpSpPr>
            <p:nvPr/>
          </p:nvGrpSpPr>
          <p:grpSpPr bwMode="auto">
            <a:xfrm>
              <a:off x="1400621" y="4979604"/>
              <a:ext cx="3375234" cy="473976"/>
              <a:chOff x="1400621" y="5441812"/>
              <a:chExt cx="3375234" cy="473976"/>
            </a:xfrm>
          </p:grpSpPr>
          <p:pic>
            <p:nvPicPr>
              <p:cNvPr id="292885" name="Picture 11"/>
              <p:cNvPicPr>
                <a:picLocks noChangeAspect="1" noChangeArrowheads="1"/>
              </p:cNvPicPr>
              <p:nvPr/>
            </p:nvPicPr>
            <p:blipFill>
              <a:blip r:embed="rId10"/>
              <a:srcRect/>
              <a:stretch>
                <a:fillRect/>
              </a:stretch>
            </p:blipFill>
            <p:spPr bwMode="auto">
              <a:xfrm>
                <a:off x="1400621" y="5498619"/>
                <a:ext cx="431800" cy="360362"/>
              </a:xfrm>
              <a:prstGeom prst="rect">
                <a:avLst/>
              </a:prstGeom>
              <a:noFill/>
              <a:ln w="9525">
                <a:noFill/>
                <a:miter lim="800000"/>
                <a:headEnd/>
                <a:tailEnd/>
              </a:ln>
            </p:spPr>
          </p:pic>
          <p:sp>
            <p:nvSpPr>
              <p:cNvPr id="292886" name="Rectangle 30"/>
              <p:cNvSpPr>
                <a:spLocks noChangeArrowheads="1"/>
              </p:cNvSpPr>
              <p:nvPr/>
            </p:nvSpPr>
            <p:spPr bwMode="auto">
              <a:xfrm>
                <a:off x="1832421" y="5441812"/>
                <a:ext cx="2943434" cy="473976"/>
              </a:xfrm>
              <a:prstGeom prst="rect">
                <a:avLst/>
              </a:prstGeom>
              <a:noFill/>
              <a:ln w="9525">
                <a:noFill/>
                <a:miter lim="800000"/>
                <a:headEnd/>
                <a:tailEnd/>
              </a:ln>
            </p:spPr>
            <p:txBody>
              <a:bodyPr wrap="none" anchor="ctr">
                <a:spAutoFit/>
              </a:bodyPr>
              <a:lstStyle/>
              <a:p>
                <a:pPr marL="261938" indent="-261938" eaLnBrk="0" hangingPunct="0">
                  <a:lnSpc>
                    <a:spcPct val="155000"/>
                  </a:lnSpc>
                  <a:spcBef>
                    <a:spcPct val="10000"/>
                  </a:spcBef>
                </a:pPr>
                <a:r>
                  <a:rPr lang="en-US" sz="1600" dirty="0">
                    <a:solidFill>
                      <a:srgbClr val="000000"/>
                    </a:solidFill>
                  </a:rPr>
                  <a:t>youtube.com/user/kognitiowx2</a:t>
                </a:r>
              </a:p>
            </p:txBody>
          </p:sp>
        </p:grpSp>
      </p:grpSp>
      <p:sp>
        <p:nvSpPr>
          <p:cNvPr id="41" name="Rounded Rectangle 40"/>
          <p:cNvSpPr/>
          <p:nvPr/>
        </p:nvSpPr>
        <p:spPr bwMode="auto">
          <a:xfrm>
            <a:off x="4835525" y="1608138"/>
            <a:ext cx="3984625" cy="4140200"/>
          </a:xfrm>
          <a:prstGeom prst="roundRect">
            <a:avLst/>
          </a:prstGeom>
          <a:noFill/>
          <a:ln w="28575" cap="flat" cmpd="sng" algn="ctr">
            <a:solidFill>
              <a:schemeClr val="accent5">
                <a:lumMod val="75000"/>
              </a:schemeClr>
            </a:solidFill>
            <a:prstDash val="solid"/>
            <a:round/>
            <a:headEnd type="none" w="med" len="med"/>
            <a:tailEnd type="none" w="med" len="med"/>
          </a:ln>
          <a:effectLst/>
          <a:extLst/>
        </p:spPr>
        <p:txBody>
          <a:bodyPr anchor="ctr">
            <a:spAutoFit/>
          </a:bodyPr>
          <a:lstStyle/>
          <a:p>
            <a:pPr>
              <a:defRPr/>
            </a:pPr>
            <a:endParaRPr lang="en-US" sz="1600">
              <a:solidFill>
                <a:srgbClr val="000000"/>
              </a:solidFill>
            </a:endParaRPr>
          </a:p>
        </p:txBody>
      </p:sp>
      <p:sp>
        <p:nvSpPr>
          <p:cNvPr id="292871" name="Rectangle 3"/>
          <p:cNvSpPr txBox="1">
            <a:spLocks noChangeArrowheads="1"/>
          </p:cNvSpPr>
          <p:nvPr/>
        </p:nvSpPr>
        <p:spPr bwMode="auto">
          <a:xfrm>
            <a:off x="6376988" y="1412875"/>
            <a:ext cx="846137" cy="360363"/>
          </a:xfrm>
          <a:prstGeom prst="rect">
            <a:avLst/>
          </a:prstGeom>
          <a:solidFill>
            <a:schemeClr val="bg1"/>
          </a:solidFill>
          <a:ln w="9525">
            <a:noFill/>
            <a:miter lim="800000"/>
            <a:headEnd/>
            <a:tailEnd/>
          </a:ln>
        </p:spPr>
        <p:txBody>
          <a:bodyPr wrap="none" anchor="ctr">
            <a:spAutoFit/>
          </a:bodyPr>
          <a:lstStyle/>
          <a:p>
            <a:pPr eaLnBrk="0" hangingPunct="0">
              <a:lnSpc>
                <a:spcPct val="120000"/>
              </a:lnSpc>
            </a:pPr>
            <a:r>
              <a:rPr lang="en-US" sz="1600">
                <a:solidFill>
                  <a:srgbClr val="000000"/>
                </a:solidFill>
              </a:rPr>
              <a:t>contact</a:t>
            </a:r>
          </a:p>
        </p:txBody>
      </p:sp>
      <p:sp>
        <p:nvSpPr>
          <p:cNvPr id="292872" name="Rectangle 62"/>
          <p:cNvSpPr>
            <a:spLocks noChangeArrowheads="1"/>
          </p:cNvSpPr>
          <p:nvPr/>
        </p:nvSpPr>
        <p:spPr bwMode="auto">
          <a:xfrm>
            <a:off x="4954798" y="3153742"/>
            <a:ext cx="3865674" cy="923330"/>
          </a:xfrm>
          <a:prstGeom prst="rect">
            <a:avLst/>
          </a:prstGeom>
          <a:noFill/>
          <a:ln w="9525">
            <a:noFill/>
            <a:miter lim="800000"/>
            <a:headEnd/>
            <a:tailEnd/>
          </a:ln>
        </p:spPr>
        <p:txBody>
          <a:bodyPr wrap="none" anchor="ctr">
            <a:spAutoFit/>
          </a:bodyPr>
          <a:lstStyle/>
          <a:p>
            <a:pPr marL="261938" indent="-261938" eaLnBrk="0" hangingPunct="0"/>
            <a:r>
              <a:rPr lang="en-US" b="1" dirty="0" smtClean="0">
                <a:solidFill>
                  <a:srgbClr val="000000"/>
                </a:solidFill>
              </a:rPr>
              <a:t>Michael Hiskey</a:t>
            </a:r>
            <a:endParaRPr lang="en-US" b="1" dirty="0">
              <a:solidFill>
                <a:srgbClr val="000000"/>
              </a:solidFill>
            </a:endParaRPr>
          </a:p>
          <a:p>
            <a:pPr marL="261938" indent="-261938" eaLnBrk="0" hangingPunct="0"/>
            <a:r>
              <a:rPr lang="en-US" dirty="0" smtClean="0">
                <a:solidFill>
                  <a:srgbClr val="000000"/>
                </a:solidFill>
              </a:rPr>
              <a:t>VP, Marketing &amp; Business Development</a:t>
            </a:r>
            <a:endParaRPr lang="en-US" dirty="0">
              <a:solidFill>
                <a:srgbClr val="000000"/>
              </a:solidFill>
            </a:endParaRPr>
          </a:p>
          <a:p>
            <a:pPr marL="261938" indent="-261938" eaLnBrk="0" hangingPunct="0"/>
            <a:r>
              <a:rPr lang="en-US" dirty="0">
                <a:solidFill>
                  <a:srgbClr val="000000"/>
                </a:solidFill>
                <a:hlinkClick r:id="rId11"/>
              </a:rPr>
              <a:t>michael.hiskey@kognitio.com</a:t>
            </a:r>
            <a:endParaRPr lang="en-US" dirty="0">
              <a:solidFill>
                <a:srgbClr val="000000"/>
              </a:solidFill>
            </a:endParaRPr>
          </a:p>
        </p:txBody>
      </p:sp>
      <p:sp>
        <p:nvSpPr>
          <p:cNvPr id="292873" name="Rectangle 64"/>
          <p:cNvSpPr>
            <a:spLocks noChangeArrowheads="1"/>
          </p:cNvSpPr>
          <p:nvPr/>
        </p:nvSpPr>
        <p:spPr bwMode="auto">
          <a:xfrm>
            <a:off x="4968181" y="2001614"/>
            <a:ext cx="2916187" cy="923330"/>
          </a:xfrm>
          <a:prstGeom prst="rect">
            <a:avLst/>
          </a:prstGeom>
          <a:noFill/>
          <a:ln w="9525">
            <a:noFill/>
            <a:miter lim="800000"/>
            <a:headEnd/>
            <a:tailEnd/>
          </a:ln>
        </p:spPr>
        <p:txBody>
          <a:bodyPr wrap="square" anchor="ctr">
            <a:spAutoFit/>
          </a:bodyPr>
          <a:lstStyle/>
          <a:p>
            <a:pPr marL="261938" indent="-261938" eaLnBrk="0" hangingPunct="0"/>
            <a:r>
              <a:rPr lang="en-US" b="1" dirty="0" smtClean="0">
                <a:solidFill>
                  <a:srgbClr val="000000"/>
                </a:solidFill>
              </a:rPr>
              <a:t>Paul Groom</a:t>
            </a:r>
            <a:endParaRPr lang="en-US" dirty="0">
              <a:solidFill>
                <a:srgbClr val="000000"/>
              </a:solidFill>
            </a:endParaRPr>
          </a:p>
          <a:p>
            <a:pPr marL="261938" indent="-261938" eaLnBrk="0" hangingPunct="0"/>
            <a:r>
              <a:rPr lang="en-US" dirty="0" smtClean="0">
                <a:solidFill>
                  <a:srgbClr val="000000"/>
                </a:solidFill>
              </a:rPr>
              <a:t>Chief Innovation Officer</a:t>
            </a:r>
            <a:endParaRPr lang="en-US" dirty="0">
              <a:solidFill>
                <a:srgbClr val="000000"/>
              </a:solidFill>
            </a:endParaRPr>
          </a:p>
          <a:p>
            <a:pPr marL="261938" indent="-261938" eaLnBrk="0" hangingPunct="0"/>
            <a:r>
              <a:rPr lang="en-US" dirty="0" smtClean="0">
                <a:solidFill>
                  <a:srgbClr val="000000"/>
                </a:solidFill>
                <a:hlinkClick r:id="rId12"/>
              </a:rPr>
              <a:t>paul.groom@kognitio.com</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75688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nationalgeographic.com/wpf/media-live/photos/000/349/cache/mediterranean-malta-gozo-azure-blue-window_34914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184" y="1875631"/>
            <a:ext cx="5715000"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520" y="1268760"/>
            <a:ext cx="6311536" cy="4524315"/>
          </a:xfrm>
          <a:prstGeom prst="rect">
            <a:avLst/>
          </a:prstGeom>
          <a:noFill/>
        </p:spPr>
        <p:txBody>
          <a:bodyPr wrap="none" rtlCol="0">
            <a:spAutoFit/>
          </a:bodyPr>
          <a:lstStyle/>
          <a:p>
            <a:r>
              <a:rPr lang="en-GB" sz="9600" dirty="0" smtClean="0"/>
              <a:t>Pioneer</a:t>
            </a:r>
          </a:p>
          <a:p>
            <a:r>
              <a:rPr lang="en-GB" sz="9600" dirty="0" smtClean="0"/>
              <a:t>Explorers</a:t>
            </a:r>
          </a:p>
          <a:p>
            <a:r>
              <a:rPr lang="en-GB" sz="9600" dirty="0" smtClean="0"/>
              <a:t>Adventurers</a:t>
            </a:r>
            <a:endParaRPr lang="en-GB" sz="9600" dirty="0"/>
          </a:p>
        </p:txBody>
      </p:sp>
      <p:sp>
        <p:nvSpPr>
          <p:cNvPr id="5" name="TextBox 4"/>
          <p:cNvSpPr txBox="1"/>
          <p:nvPr/>
        </p:nvSpPr>
        <p:spPr>
          <a:xfrm>
            <a:off x="3419872" y="1268760"/>
            <a:ext cx="944489" cy="1569660"/>
          </a:xfrm>
          <a:prstGeom prst="rect">
            <a:avLst/>
          </a:prstGeom>
          <a:noFill/>
        </p:spPr>
        <p:txBody>
          <a:bodyPr wrap="none" rtlCol="0">
            <a:spAutoFit/>
          </a:bodyPr>
          <a:lstStyle/>
          <a:p>
            <a:r>
              <a:rPr lang="en-GB" sz="9600" dirty="0" smtClean="0">
                <a:solidFill>
                  <a:schemeClr val="bg1"/>
                </a:solidFill>
              </a:rPr>
              <a:t> s</a:t>
            </a:r>
          </a:p>
        </p:txBody>
      </p:sp>
      <p:sp>
        <p:nvSpPr>
          <p:cNvPr id="6" name="TextBox 5"/>
          <p:cNvSpPr txBox="1"/>
          <p:nvPr/>
        </p:nvSpPr>
        <p:spPr>
          <a:xfrm>
            <a:off x="3289504" y="2722568"/>
            <a:ext cx="1353063" cy="1569660"/>
          </a:xfrm>
          <a:prstGeom prst="rect">
            <a:avLst/>
          </a:prstGeom>
          <a:noFill/>
        </p:spPr>
        <p:txBody>
          <a:bodyPr wrap="none" rtlCol="0">
            <a:spAutoFit/>
          </a:bodyPr>
          <a:lstStyle/>
          <a:p>
            <a:r>
              <a:rPr lang="en-GB" sz="9600" dirty="0" smtClean="0">
                <a:solidFill>
                  <a:schemeClr val="bg1"/>
                </a:solidFill>
              </a:rPr>
              <a:t> </a:t>
            </a:r>
            <a:r>
              <a:rPr lang="en-GB" sz="9600" dirty="0" err="1" smtClean="0">
                <a:solidFill>
                  <a:schemeClr val="bg1"/>
                </a:solidFill>
              </a:rPr>
              <a:t>rs</a:t>
            </a:r>
            <a:endParaRPr lang="en-GB" sz="9600" dirty="0" smtClean="0">
              <a:solidFill>
                <a:schemeClr val="bg1"/>
              </a:solidFill>
            </a:endParaRPr>
          </a:p>
        </p:txBody>
      </p:sp>
      <p:sp>
        <p:nvSpPr>
          <p:cNvPr id="7" name="TextBox 6"/>
          <p:cNvSpPr txBox="1"/>
          <p:nvPr/>
        </p:nvSpPr>
        <p:spPr>
          <a:xfrm>
            <a:off x="3159136" y="4176376"/>
            <a:ext cx="3026406" cy="1569660"/>
          </a:xfrm>
          <a:prstGeom prst="rect">
            <a:avLst/>
          </a:prstGeom>
          <a:noFill/>
        </p:spPr>
        <p:txBody>
          <a:bodyPr wrap="none" rtlCol="0">
            <a:spAutoFit/>
          </a:bodyPr>
          <a:lstStyle/>
          <a:p>
            <a:r>
              <a:rPr lang="en-GB" sz="9600" dirty="0" smtClean="0">
                <a:solidFill>
                  <a:schemeClr val="bg1"/>
                </a:solidFill>
              </a:rPr>
              <a:t> </a:t>
            </a:r>
            <a:r>
              <a:rPr lang="en-GB" sz="9600" dirty="0" err="1" smtClean="0">
                <a:solidFill>
                  <a:schemeClr val="bg1"/>
                </a:solidFill>
              </a:rPr>
              <a:t>urers</a:t>
            </a:r>
            <a:endParaRPr lang="en-GB" sz="9600" dirty="0" smtClean="0">
              <a:solidFill>
                <a:schemeClr val="bg1"/>
              </a:solidFill>
            </a:endParaRPr>
          </a:p>
        </p:txBody>
      </p:sp>
    </p:spTree>
    <p:extLst>
      <p:ext uri="{BB962C8B-B14F-4D97-AF65-F5344CB8AC3E}">
        <p14:creationId xmlns:p14="http://schemas.microsoft.com/office/powerpoint/2010/main" val="335248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1208941"/>
            <a:ext cx="5057603" cy="4524315"/>
          </a:xfrm>
          <a:prstGeom prst="rect">
            <a:avLst/>
          </a:prstGeom>
          <a:noFill/>
        </p:spPr>
        <p:txBody>
          <a:bodyPr wrap="none" rtlCol="0">
            <a:spAutoFit/>
          </a:bodyPr>
          <a:lstStyle/>
          <a:p>
            <a:r>
              <a:rPr lang="en-GB" sz="9600" dirty="0" smtClean="0"/>
              <a:t>Settlers</a:t>
            </a:r>
          </a:p>
          <a:p>
            <a:r>
              <a:rPr lang="en-GB" sz="9600" dirty="0" smtClean="0"/>
              <a:t>Builders</a:t>
            </a:r>
          </a:p>
          <a:p>
            <a:r>
              <a:rPr lang="en-GB" sz="9600" dirty="0" smtClean="0"/>
              <a:t>Engineers</a:t>
            </a:r>
            <a:endParaRPr lang="en-GB" sz="9600" dirty="0"/>
          </a:p>
        </p:txBody>
      </p:sp>
      <p:sp>
        <p:nvSpPr>
          <p:cNvPr id="3" name="TextBox 2"/>
          <p:cNvSpPr txBox="1"/>
          <p:nvPr/>
        </p:nvSpPr>
        <p:spPr>
          <a:xfrm>
            <a:off x="2966180" y="1268760"/>
            <a:ext cx="6070316" cy="4524315"/>
          </a:xfrm>
          <a:prstGeom prst="rect">
            <a:avLst/>
          </a:prstGeom>
          <a:noFill/>
        </p:spPr>
        <p:txBody>
          <a:bodyPr wrap="none" rtlCol="0">
            <a:spAutoFit/>
          </a:bodyPr>
          <a:lstStyle>
            <a:defPPr>
              <a:defRPr lang="en-US"/>
            </a:defPPr>
            <a:lvl1pPr>
              <a:defRPr sz="9600"/>
            </a:lvl1pPr>
          </a:lstStyle>
          <a:p>
            <a:r>
              <a:rPr lang="en-GB" dirty="0" smtClean="0">
                <a:solidFill>
                  <a:schemeClr val="accent1">
                    <a:lumMod val="75000"/>
                  </a:schemeClr>
                </a:solidFill>
              </a:rPr>
              <a:t>Establish</a:t>
            </a:r>
          </a:p>
          <a:p>
            <a:r>
              <a:rPr lang="en-GB" dirty="0" smtClean="0">
                <a:solidFill>
                  <a:schemeClr val="accent1">
                    <a:lumMod val="75000"/>
                  </a:schemeClr>
                </a:solidFill>
              </a:rPr>
              <a:t>Consolidate</a:t>
            </a:r>
          </a:p>
          <a:p>
            <a:r>
              <a:rPr lang="en-GB" dirty="0" smtClean="0">
                <a:solidFill>
                  <a:schemeClr val="accent1">
                    <a:lumMod val="75000"/>
                  </a:schemeClr>
                </a:solidFill>
              </a:rPr>
              <a:t>Define</a:t>
            </a:r>
            <a:endParaRPr lang="en-GB" dirty="0">
              <a:solidFill>
                <a:schemeClr val="accent1">
                  <a:lumMod val="75000"/>
                </a:schemeClr>
              </a:solidFill>
            </a:endParaRPr>
          </a:p>
        </p:txBody>
      </p:sp>
    </p:spTree>
    <p:extLst>
      <p:ext uri="{BB962C8B-B14F-4D97-AF65-F5344CB8AC3E}">
        <p14:creationId xmlns:p14="http://schemas.microsoft.com/office/powerpoint/2010/main" val="37660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22" presetClass="entr" presetSubtype="8"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istantview.files.wordpress.com/2008/10/dscf6766_fh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52" y="-99392"/>
            <a:ext cx="10144443" cy="760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242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getasword.com/blog/wp-content/uploads/2011/01/Neuschwanstein-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221088"/>
            <a:ext cx="3960440" cy="2724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96" y="404664"/>
            <a:ext cx="9148787" cy="1446550"/>
          </a:xfrm>
          <a:prstGeom prst="rect">
            <a:avLst/>
          </a:prstGeom>
          <a:noFill/>
        </p:spPr>
        <p:txBody>
          <a:bodyPr wrap="none" rtlCol="0">
            <a:spAutoFit/>
          </a:bodyPr>
          <a:lstStyle/>
          <a:p>
            <a:r>
              <a:rPr lang="en-GB" sz="8800" dirty="0" smtClean="0"/>
              <a:t>Lots of EDW variety</a:t>
            </a:r>
            <a:endParaRPr lang="en-GB" sz="8800" dirty="0"/>
          </a:p>
        </p:txBody>
      </p:sp>
      <p:pic>
        <p:nvPicPr>
          <p:cNvPr id="4104" name="Picture 8" descr="http://www.teachenglishinasia.net/files/u1/matsumoto-castle-jap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119" y="2377405"/>
            <a:ext cx="3802393" cy="285179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i.telegraph.co.uk/multimedia/archive/01728/p_castle-west-loth_1728710i.jpg"/>
          <p:cNvPicPr>
            <a:picLocks noChangeAspect="1" noChangeArrowheads="1"/>
          </p:cNvPicPr>
          <p:nvPr/>
        </p:nvPicPr>
        <p:blipFill rotWithShape="1">
          <a:blip r:embed="rId5">
            <a:extLst>
              <a:ext uri="{28A0092B-C50C-407E-A947-70E740481C1C}">
                <a14:useLocalDpi xmlns:a14="http://schemas.microsoft.com/office/drawing/2010/main" val="0"/>
              </a:ext>
            </a:extLst>
          </a:blip>
          <a:srcRect l="16779" r="18512"/>
          <a:stretch/>
        </p:blipFill>
        <p:spPr bwMode="auto">
          <a:xfrm>
            <a:off x="98900" y="1844824"/>
            <a:ext cx="2741253" cy="26511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ncrypted-tbn0.gstatic.com/images?q=tbn:ANd9GcQZMBhwocZJTRU6XetEzZxzyVm0gRt2FfVOBhD-ibu5VXBaVekk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4152" y="2060848"/>
            <a:ext cx="2871944" cy="215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4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2000"/>
                                  </p:stCondLst>
                                  <p:childTnLst>
                                    <p:set>
                                      <p:cBhvr>
                                        <p:cTn id="6" dur="1" fill="hold">
                                          <p:stCondLst>
                                            <p:cond delay="0"/>
                                          </p:stCondLst>
                                        </p:cTn>
                                        <p:tgtEl>
                                          <p:spTgt spid="4108"/>
                                        </p:tgtEl>
                                        <p:attrNameLst>
                                          <p:attrName>style.visibility</p:attrName>
                                        </p:attrNameLst>
                                      </p:cBhvr>
                                      <p:to>
                                        <p:strVal val="visible"/>
                                      </p:to>
                                    </p:set>
                                    <p:animEffect transition="in" filter="wheel(1)">
                                      <p:cBhvr>
                                        <p:cTn id="7" dur="2000"/>
                                        <p:tgtEl>
                                          <p:spTgt spid="4108"/>
                                        </p:tgtEl>
                                      </p:cBhvr>
                                    </p:animEffect>
                                  </p:childTnLst>
                                </p:cTn>
                              </p:par>
                            </p:childTnLst>
                          </p:cTn>
                        </p:par>
                        <p:par>
                          <p:cTn id="8" fill="hold">
                            <p:stCondLst>
                              <p:cond delay="4000"/>
                            </p:stCondLst>
                            <p:childTnLst>
                              <p:par>
                                <p:cTn id="9" presetID="21" presetClass="entr" presetSubtype="2" fill="hold" nodeType="afterEffect">
                                  <p:stCondLst>
                                    <p:cond delay="1000"/>
                                  </p:stCondLst>
                                  <p:childTnLst>
                                    <p:set>
                                      <p:cBhvr>
                                        <p:cTn id="10" dur="1" fill="hold">
                                          <p:stCondLst>
                                            <p:cond delay="0"/>
                                          </p:stCondLst>
                                        </p:cTn>
                                        <p:tgtEl>
                                          <p:spTgt spid="4098"/>
                                        </p:tgtEl>
                                        <p:attrNameLst>
                                          <p:attrName>style.visibility</p:attrName>
                                        </p:attrNameLst>
                                      </p:cBhvr>
                                      <p:to>
                                        <p:strVal val="visible"/>
                                      </p:to>
                                    </p:set>
                                    <p:animEffect transition="in" filter="wheel(2)">
                                      <p:cBhvr>
                                        <p:cTn id="11" dur="2000"/>
                                        <p:tgtEl>
                                          <p:spTgt spid="4098"/>
                                        </p:tgtEl>
                                      </p:cBhvr>
                                    </p:animEffect>
                                  </p:childTnLst>
                                </p:cTn>
                              </p:par>
                            </p:childTnLst>
                          </p:cTn>
                        </p:par>
                        <p:par>
                          <p:cTn id="12" fill="hold">
                            <p:stCondLst>
                              <p:cond delay="7000"/>
                            </p:stCondLst>
                            <p:childTnLst>
                              <p:par>
                                <p:cTn id="13" presetID="21" presetClass="entr" presetSubtype="1" fill="hold" nodeType="afterEffect">
                                  <p:stCondLst>
                                    <p:cond delay="1000"/>
                                  </p:stCondLst>
                                  <p:childTnLst>
                                    <p:set>
                                      <p:cBhvr>
                                        <p:cTn id="14" dur="1" fill="hold">
                                          <p:stCondLst>
                                            <p:cond delay="0"/>
                                          </p:stCondLst>
                                        </p:cTn>
                                        <p:tgtEl>
                                          <p:spTgt spid="4104"/>
                                        </p:tgtEl>
                                        <p:attrNameLst>
                                          <p:attrName>style.visibility</p:attrName>
                                        </p:attrNameLst>
                                      </p:cBhvr>
                                      <p:to>
                                        <p:strVal val="visible"/>
                                      </p:to>
                                    </p:set>
                                    <p:animEffect transition="in" filter="wheel(1)">
                                      <p:cBhvr>
                                        <p:cTn id="15" dur="2000"/>
                                        <p:tgtEl>
                                          <p:spTgt spid="4104"/>
                                        </p:tgtEl>
                                      </p:cBhvr>
                                    </p:animEffect>
                                  </p:childTnLst>
                                </p:cTn>
                              </p:par>
                            </p:childTnLst>
                          </p:cTn>
                        </p:par>
                        <p:par>
                          <p:cTn id="16" fill="hold">
                            <p:stCondLst>
                              <p:cond delay="10000"/>
                            </p:stCondLst>
                            <p:childTnLst>
                              <p:par>
                                <p:cTn id="17" presetID="21" presetClass="entr" presetSubtype="2" fill="hold" nodeType="afterEffect">
                                  <p:stCondLst>
                                    <p:cond delay="1000"/>
                                  </p:stCondLst>
                                  <p:childTnLst>
                                    <p:set>
                                      <p:cBhvr>
                                        <p:cTn id="18" dur="1" fill="hold">
                                          <p:stCondLst>
                                            <p:cond delay="0"/>
                                          </p:stCondLst>
                                        </p:cTn>
                                        <p:tgtEl>
                                          <p:spTgt spid="4106"/>
                                        </p:tgtEl>
                                        <p:attrNameLst>
                                          <p:attrName>style.visibility</p:attrName>
                                        </p:attrNameLst>
                                      </p:cBhvr>
                                      <p:to>
                                        <p:strVal val="visible"/>
                                      </p:to>
                                    </p:set>
                                    <p:animEffect transition="in" filter="wheel(2)">
                                      <p:cBhvr>
                                        <p:cTn id="19"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8191473" cy="1569660"/>
          </a:xfrm>
          <a:prstGeom prst="rect">
            <a:avLst/>
          </a:prstGeom>
          <a:noFill/>
        </p:spPr>
        <p:txBody>
          <a:bodyPr wrap="none" rtlCol="0">
            <a:spAutoFit/>
          </a:bodyPr>
          <a:lstStyle/>
          <a:p>
            <a:r>
              <a:rPr lang="en-GB" sz="9600" dirty="0" smtClean="0"/>
              <a:t>…the status </a:t>
            </a:r>
            <a:r>
              <a:rPr lang="en-GB" sz="9600" dirty="0"/>
              <a:t>q</a:t>
            </a:r>
            <a:r>
              <a:rPr lang="en-GB" sz="9600" dirty="0" smtClean="0"/>
              <a:t>uo</a:t>
            </a:r>
            <a:endParaRPr lang="en-GB" sz="9600" dirty="0"/>
          </a:p>
        </p:txBody>
      </p:sp>
      <p:pic>
        <p:nvPicPr>
          <p:cNvPr id="3" name="Picture 2" descr="reporting_4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2506253"/>
            <a:ext cx="5328228" cy="3875075"/>
          </a:xfrm>
          <a:prstGeom prst="rect">
            <a:avLst/>
          </a:prstGeom>
        </p:spPr>
      </p:pic>
    </p:spTree>
    <p:extLst>
      <p:ext uri="{BB962C8B-B14F-4D97-AF65-F5344CB8AC3E}">
        <p14:creationId xmlns:p14="http://schemas.microsoft.com/office/powerpoint/2010/main" val="4976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520" y="2132856"/>
            <a:ext cx="7936853" cy="1107996"/>
          </a:xfrm>
          <a:prstGeom prst="rect">
            <a:avLst/>
          </a:prstGeom>
          <a:noFill/>
        </p:spPr>
        <p:txBody>
          <a:bodyPr wrap="none" rtlCol="0">
            <a:spAutoFit/>
          </a:bodyPr>
          <a:lstStyle/>
          <a:p>
            <a:r>
              <a:rPr lang="en-GB" sz="6600" dirty="0" smtClean="0"/>
              <a:t>EDW = Store + </a:t>
            </a:r>
            <a:r>
              <a:rPr lang="en-GB" sz="6600" dirty="0" err="1" smtClean="0"/>
              <a:t>Analyze</a:t>
            </a:r>
            <a:endParaRPr lang="en-GB" sz="6600" dirty="0"/>
          </a:p>
        </p:txBody>
      </p:sp>
      <p:pic>
        <p:nvPicPr>
          <p:cNvPr id="9220" name="Picture 4" descr="http://www.technologyuk.net/computing/computer_systems/images/hard_disk_drive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264" y="3645024"/>
            <a:ext cx="3429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79791" y="4149080"/>
            <a:ext cx="1941557" cy="1107996"/>
          </a:xfrm>
          <a:prstGeom prst="rect">
            <a:avLst/>
          </a:prstGeom>
          <a:noFill/>
        </p:spPr>
        <p:txBody>
          <a:bodyPr wrap="none" rtlCol="0">
            <a:spAutoFit/>
          </a:bodyPr>
          <a:lstStyle/>
          <a:p>
            <a:r>
              <a:rPr lang="en-GB" sz="6600" dirty="0"/>
              <a:t>b</a:t>
            </a:r>
            <a:r>
              <a:rPr lang="en-GB" sz="6600" dirty="0" smtClean="0"/>
              <a:t>ut…</a:t>
            </a:r>
            <a:endParaRPr lang="en-GB" sz="6600" dirty="0"/>
          </a:p>
        </p:txBody>
      </p:sp>
    </p:spTree>
    <p:extLst>
      <p:ext uri="{BB962C8B-B14F-4D97-AF65-F5344CB8AC3E}">
        <p14:creationId xmlns:p14="http://schemas.microsoft.com/office/powerpoint/2010/main" val="246134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100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2337</TotalTime>
  <Words>2178</Words>
  <Application>Microsoft Office PowerPoint</Application>
  <PresentationFormat>On-screen Show (4:3)</PresentationFormat>
  <Paragraphs>314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Death of the  Enterprise Data Warehouse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Groom</dc:creator>
  <cp:keywords>Kognitio</cp:keywords>
  <cp:lastModifiedBy>Paul Groom</cp:lastModifiedBy>
  <cp:revision>110</cp:revision>
  <dcterms:created xsi:type="dcterms:W3CDTF">2012-10-09T10:26:23Z</dcterms:created>
  <dcterms:modified xsi:type="dcterms:W3CDTF">2012-10-22T11:47:19Z</dcterms:modified>
</cp:coreProperties>
</file>